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8"/>
  </p:notesMasterIdLst>
  <p:sldIdLst>
    <p:sldId id="256" r:id="rId2"/>
    <p:sldId id="257" r:id="rId3"/>
    <p:sldId id="259" r:id="rId4"/>
    <p:sldId id="260" r:id="rId5"/>
    <p:sldId id="261" r:id="rId6"/>
    <p:sldId id="262" r:id="rId7"/>
    <p:sldId id="263" r:id="rId8"/>
    <p:sldId id="265" r:id="rId9"/>
    <p:sldId id="264"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8680" autoAdjust="0"/>
  </p:normalViewPr>
  <p:slideViewPr>
    <p:cSldViewPr snapToGrid="0">
      <p:cViewPr varScale="1">
        <p:scale>
          <a:sx n="92" d="100"/>
          <a:sy n="92" d="100"/>
        </p:scale>
        <p:origin x="543"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Dropbox\04%20-%20HOMEWORK\04%20-%20Stats\Capstone%20II\epa-fuel-economy.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Automatic - A vs B 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'A-A Testing - Transmission'!$G$10</c:f>
              <c:strCache>
                <c:ptCount val="1"/>
                <c:pt idx="0">
                  <c:v>Mean</c:v>
                </c:pt>
              </c:strCache>
            </c:strRef>
          </c:tx>
          <c:spPr>
            <a:solidFill>
              <a:schemeClr val="accent1"/>
            </a:solidFill>
            <a:ln>
              <a:noFill/>
            </a:ln>
            <a:effectLst/>
          </c:spPr>
          <c:invertIfNegative val="0"/>
          <c:cat>
            <c:strRef>
              <c:f>'A-A Testing - Transmission'!$H$9:$I$9</c:f>
              <c:strCache>
                <c:ptCount val="2"/>
                <c:pt idx="0">
                  <c:v>Auto-A Group</c:v>
                </c:pt>
                <c:pt idx="1">
                  <c:v>Auto - B group</c:v>
                </c:pt>
              </c:strCache>
            </c:strRef>
          </c:cat>
          <c:val>
            <c:numRef>
              <c:f>'A-A Testing - Transmission'!$H$10:$I$10</c:f>
              <c:numCache>
                <c:formatCode>General</c:formatCode>
                <c:ptCount val="2"/>
                <c:pt idx="0">
                  <c:v>21.199230908317343</c:v>
                </c:pt>
                <c:pt idx="1">
                  <c:v>21.014636623042243</c:v>
                </c:pt>
              </c:numCache>
            </c:numRef>
          </c:val>
          <c:extLst>
            <c:ext xmlns:c16="http://schemas.microsoft.com/office/drawing/2014/chart" uri="{C3380CC4-5D6E-409C-BE32-E72D297353CC}">
              <c16:uniqueId val="{00000000-2300-4A5F-B7AB-1B6016D03E81}"/>
            </c:ext>
          </c:extLst>
        </c:ser>
        <c:dLbls>
          <c:showLegendKey val="0"/>
          <c:showVal val="0"/>
          <c:showCatName val="0"/>
          <c:showSerName val="0"/>
          <c:showPercent val="0"/>
          <c:showBubbleSize val="0"/>
        </c:dLbls>
        <c:gapWidth val="219"/>
        <c:overlap val="-27"/>
        <c:axId val="277290984"/>
        <c:axId val="277283112"/>
      </c:barChart>
      <c:catAx>
        <c:axId val="277290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77283112"/>
        <c:crosses val="autoZero"/>
        <c:auto val="1"/>
        <c:lblAlgn val="ctr"/>
        <c:lblOffset val="100"/>
        <c:noMultiLvlLbl val="0"/>
      </c:catAx>
      <c:valAx>
        <c:axId val="277283112"/>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7290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Fuel</a:t>
            </a:r>
            <a:r>
              <a:rPr lang="en-US" baseline="0" dirty="0"/>
              <a:t> Cost – Y Axis starts at 1650</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cust"/>
            <c:noEndCap val="0"/>
            <c:plus>
              <c:numRef>
                <c:f>'Test 4 - Car Size - Cost'!$H$28:$I$28</c:f>
                <c:numCache>
                  <c:formatCode>General</c:formatCode>
                  <c:ptCount val="2"/>
                  <c:pt idx="0">
                    <c:v>18.445814834900183</c:v>
                  </c:pt>
                  <c:pt idx="1">
                    <c:v>32.545651286985304</c:v>
                  </c:pt>
                </c:numCache>
              </c:numRef>
            </c:plus>
            <c:minus>
              <c:numRef>
                <c:f>'Test 4 - Car Size - Cost'!$H$28:$I$28</c:f>
                <c:numCache>
                  <c:formatCode>General</c:formatCode>
                  <c:ptCount val="2"/>
                  <c:pt idx="0">
                    <c:v>18.445814834900183</c:v>
                  </c:pt>
                  <c:pt idx="1">
                    <c:v>32.545651286985304</c:v>
                  </c:pt>
                </c:numCache>
              </c:numRef>
            </c:minus>
            <c:spPr>
              <a:noFill/>
              <a:ln w="9525" cap="flat" cmpd="sng" algn="ctr">
                <a:solidFill>
                  <a:schemeClr val="tx1">
                    <a:lumMod val="65000"/>
                    <a:lumOff val="35000"/>
                  </a:schemeClr>
                </a:solidFill>
                <a:round/>
              </a:ln>
              <a:effectLst/>
            </c:spPr>
          </c:errBars>
          <c:cat>
            <c:strRef>
              <c:f>'Test 4 - Car Size - Cost'!$H$22:$I$22</c:f>
              <c:strCache>
                <c:ptCount val="2"/>
                <c:pt idx="0">
                  <c:v>Small</c:v>
                </c:pt>
                <c:pt idx="1">
                  <c:v>Medium</c:v>
                </c:pt>
              </c:strCache>
            </c:strRef>
          </c:cat>
          <c:val>
            <c:numRef>
              <c:f>'Test 4 - Car Size - Cost'!$H$23:$I$23</c:f>
              <c:numCache>
                <c:formatCode>General</c:formatCode>
                <c:ptCount val="2"/>
                <c:pt idx="0">
                  <c:v>1866.8904783059638</c:v>
                </c:pt>
                <c:pt idx="1">
                  <c:v>1765.9303852430562</c:v>
                </c:pt>
              </c:numCache>
            </c:numRef>
          </c:val>
          <c:extLst>
            <c:ext xmlns:c16="http://schemas.microsoft.com/office/drawing/2014/chart" uri="{C3380CC4-5D6E-409C-BE32-E72D297353CC}">
              <c16:uniqueId val="{00000000-7A90-48B0-8F8C-4A724D95FF90}"/>
            </c:ext>
          </c:extLst>
        </c:ser>
        <c:dLbls>
          <c:showLegendKey val="0"/>
          <c:showVal val="0"/>
          <c:showCatName val="0"/>
          <c:showSerName val="0"/>
          <c:showPercent val="0"/>
          <c:showBubbleSize val="0"/>
        </c:dLbls>
        <c:gapWidth val="219"/>
        <c:overlap val="-27"/>
        <c:axId val="766263232"/>
        <c:axId val="766264544"/>
      </c:barChart>
      <c:catAx>
        <c:axId val="7662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66264544"/>
        <c:crosses val="autoZero"/>
        <c:auto val="1"/>
        <c:lblAlgn val="ctr"/>
        <c:lblOffset val="100"/>
        <c:noMultiLvlLbl val="0"/>
      </c:catAx>
      <c:valAx>
        <c:axId val="766264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6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'A-A Testing - Manufacturer'!$G$10</c:f>
              <c:strCache>
                <c:ptCount val="1"/>
                <c:pt idx="0">
                  <c:v>Mean</c:v>
                </c:pt>
              </c:strCache>
            </c:strRef>
          </c:tx>
          <c:spPr>
            <a:solidFill>
              <a:schemeClr val="accent1"/>
            </a:solidFill>
            <a:ln>
              <a:noFill/>
            </a:ln>
            <a:effectLst/>
          </c:spPr>
          <c:invertIfNegative val="0"/>
          <c:cat>
            <c:strRef>
              <c:f>'A-A Testing - Manufacturer'!$H$9:$I$9</c:f>
              <c:strCache>
                <c:ptCount val="2"/>
                <c:pt idx="0">
                  <c:v>Alt Fuel - A</c:v>
                </c:pt>
                <c:pt idx="1">
                  <c:v>Alt Fuel - B</c:v>
                </c:pt>
              </c:strCache>
            </c:strRef>
          </c:cat>
          <c:val>
            <c:numRef>
              <c:f>'A-A Testing - Manufacturer'!$H$10:$I$10</c:f>
              <c:numCache>
                <c:formatCode>General</c:formatCode>
                <c:ptCount val="2"/>
                <c:pt idx="0">
                  <c:v>27.747174630157012</c:v>
                </c:pt>
                <c:pt idx="1">
                  <c:v>27.382729133352825</c:v>
                </c:pt>
              </c:numCache>
            </c:numRef>
          </c:val>
          <c:extLst>
            <c:ext xmlns:c16="http://schemas.microsoft.com/office/drawing/2014/chart" uri="{C3380CC4-5D6E-409C-BE32-E72D297353CC}">
              <c16:uniqueId val="{00000000-4349-4CD5-94AF-00699CD83701}"/>
            </c:ext>
          </c:extLst>
        </c:ser>
        <c:dLbls>
          <c:showLegendKey val="0"/>
          <c:showVal val="0"/>
          <c:showCatName val="0"/>
          <c:showSerName val="0"/>
          <c:showPercent val="0"/>
          <c:showBubbleSize val="0"/>
        </c:dLbls>
        <c:gapWidth val="219"/>
        <c:overlap val="-27"/>
        <c:axId val="803533184"/>
        <c:axId val="803533512"/>
      </c:barChart>
      <c:catAx>
        <c:axId val="803533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03533512"/>
        <c:crosses val="autoZero"/>
        <c:auto val="1"/>
        <c:lblAlgn val="ctr"/>
        <c:lblOffset val="100"/>
        <c:noMultiLvlLbl val="0"/>
      </c:catAx>
      <c:valAx>
        <c:axId val="803533512"/>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3533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'A-A Testing - Manufacturer'!$G$32</c:f>
              <c:strCache>
                <c:ptCount val="1"/>
                <c:pt idx="0">
                  <c:v>Mean</c:v>
                </c:pt>
              </c:strCache>
            </c:strRef>
          </c:tx>
          <c:spPr>
            <a:solidFill>
              <a:schemeClr val="accent1"/>
            </a:solidFill>
            <a:ln>
              <a:noFill/>
            </a:ln>
            <a:effectLst/>
          </c:spPr>
          <c:invertIfNegative val="0"/>
          <c:cat>
            <c:strRef>
              <c:f>'A-A Testing - Manufacturer'!$H$31:$I$31</c:f>
              <c:strCache>
                <c:ptCount val="2"/>
                <c:pt idx="0">
                  <c:v>Norm Fuel A</c:v>
                </c:pt>
                <c:pt idx="1">
                  <c:v>Norm Fuel B</c:v>
                </c:pt>
              </c:strCache>
            </c:strRef>
          </c:cat>
          <c:val>
            <c:numRef>
              <c:f>'A-A Testing - Manufacturer'!$H$32:$I$32</c:f>
              <c:numCache>
                <c:formatCode>General</c:formatCode>
                <c:ptCount val="2"/>
                <c:pt idx="0">
                  <c:v>17.148081335749549</c:v>
                </c:pt>
                <c:pt idx="1">
                  <c:v>18.28527519734601</c:v>
                </c:pt>
              </c:numCache>
            </c:numRef>
          </c:val>
          <c:extLst>
            <c:ext xmlns:c16="http://schemas.microsoft.com/office/drawing/2014/chart" uri="{C3380CC4-5D6E-409C-BE32-E72D297353CC}">
              <c16:uniqueId val="{00000000-E63B-4B39-9664-7A39B32ABF1C}"/>
            </c:ext>
          </c:extLst>
        </c:ser>
        <c:dLbls>
          <c:showLegendKey val="0"/>
          <c:showVal val="0"/>
          <c:showCatName val="0"/>
          <c:showSerName val="0"/>
          <c:showPercent val="0"/>
          <c:showBubbleSize val="0"/>
        </c:dLbls>
        <c:gapWidth val="219"/>
        <c:overlap val="-27"/>
        <c:axId val="680292672"/>
        <c:axId val="680295624"/>
      </c:barChart>
      <c:catAx>
        <c:axId val="680292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80295624"/>
        <c:crosses val="autoZero"/>
        <c:auto val="1"/>
        <c:lblAlgn val="ctr"/>
        <c:lblOffset val="100"/>
        <c:noMultiLvlLbl val="0"/>
      </c:catAx>
      <c:valAx>
        <c:axId val="680295624"/>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0292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MPG – Y Axis</a:t>
            </a:r>
            <a:r>
              <a:rPr lang="en-US" baseline="0" dirty="0"/>
              <a:t> Starts at 14</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cust"/>
            <c:noEndCap val="0"/>
            <c:plus>
              <c:numRef>
                <c:f>'Test 5 - Manufacturer - MPG'!$H$28:$I$28</c:f>
                <c:numCache>
                  <c:formatCode>General</c:formatCode>
                  <c:ptCount val="2"/>
                  <c:pt idx="0">
                    <c:v>5.3843852306180597</c:v>
                  </c:pt>
                  <c:pt idx="1">
                    <c:v>1.5444085684796272</c:v>
                  </c:pt>
                </c:numCache>
              </c:numRef>
            </c:plus>
            <c:minus>
              <c:numRef>
                <c:f>'Test 5 - Manufacturer - MPG'!$H$28:$I$28</c:f>
                <c:numCache>
                  <c:formatCode>General</c:formatCode>
                  <c:ptCount val="2"/>
                  <c:pt idx="0">
                    <c:v>5.3843852306180597</c:v>
                  </c:pt>
                  <c:pt idx="1">
                    <c:v>1.5444085684796272</c:v>
                  </c:pt>
                </c:numCache>
              </c:numRef>
            </c:minus>
            <c:spPr>
              <a:noFill/>
              <a:ln w="9525" cap="flat" cmpd="sng" algn="ctr">
                <a:solidFill>
                  <a:schemeClr val="tx1">
                    <a:lumMod val="65000"/>
                    <a:lumOff val="35000"/>
                  </a:schemeClr>
                </a:solidFill>
                <a:round/>
              </a:ln>
              <a:effectLst/>
            </c:spPr>
          </c:errBars>
          <c:cat>
            <c:strRef>
              <c:f>'Test 5 - Manufacturer - MPG'!$H$22:$I$22</c:f>
              <c:strCache>
                <c:ptCount val="2"/>
                <c:pt idx="0">
                  <c:v>Hybrid/Elec</c:v>
                </c:pt>
                <c:pt idx="1">
                  <c:v>Conventional Only</c:v>
                </c:pt>
              </c:strCache>
            </c:strRef>
          </c:cat>
          <c:val>
            <c:numRef>
              <c:f>'Test 5 - Manufacturer - MPG'!$H$23:$I$23</c:f>
              <c:numCache>
                <c:formatCode>General</c:formatCode>
                <c:ptCount val="2"/>
                <c:pt idx="0">
                  <c:v>28.330533967657807</c:v>
                </c:pt>
                <c:pt idx="1">
                  <c:v>16.929083351794741</c:v>
                </c:pt>
              </c:numCache>
            </c:numRef>
          </c:val>
          <c:extLst>
            <c:ext xmlns:c16="http://schemas.microsoft.com/office/drawing/2014/chart" uri="{C3380CC4-5D6E-409C-BE32-E72D297353CC}">
              <c16:uniqueId val="{00000000-2549-4510-BD28-A0125EC53B44}"/>
            </c:ext>
          </c:extLst>
        </c:ser>
        <c:dLbls>
          <c:showLegendKey val="0"/>
          <c:showVal val="0"/>
          <c:showCatName val="0"/>
          <c:showSerName val="0"/>
          <c:showPercent val="0"/>
          <c:showBubbleSize val="0"/>
        </c:dLbls>
        <c:gapWidth val="219"/>
        <c:overlap val="-27"/>
        <c:axId val="766263232"/>
        <c:axId val="766264544"/>
      </c:barChart>
      <c:catAx>
        <c:axId val="7662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66264544"/>
        <c:crosses val="autoZero"/>
        <c:auto val="1"/>
        <c:lblAlgn val="ctr"/>
        <c:lblOffset val="100"/>
        <c:noMultiLvlLbl val="0"/>
      </c:catAx>
      <c:valAx>
        <c:axId val="766264544"/>
        <c:scaling>
          <c:orientation val="minMax"/>
          <c:min val="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6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a:t>
            </a:r>
            <a:r>
              <a:rPr lang="en-US" baseline="0" dirty="0"/>
              <a:t> Combined MPG</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cust"/>
            <c:noEndCap val="0"/>
            <c:plus>
              <c:numRef>
                <c:f>'Test 5 - Manufacturer - MPG'!$H$28:$I$28</c:f>
                <c:numCache>
                  <c:formatCode>General</c:formatCode>
                  <c:ptCount val="2"/>
                  <c:pt idx="0">
                    <c:v>5.3843852306180597</c:v>
                  </c:pt>
                  <c:pt idx="1">
                    <c:v>1.5444085684796272</c:v>
                  </c:pt>
                </c:numCache>
              </c:numRef>
            </c:plus>
            <c:minus>
              <c:numRef>
                <c:f>'Test 5 - Manufacturer - MPG'!$H$28:$I$28</c:f>
                <c:numCache>
                  <c:formatCode>General</c:formatCode>
                  <c:ptCount val="2"/>
                  <c:pt idx="0">
                    <c:v>5.3843852306180597</c:v>
                  </c:pt>
                  <c:pt idx="1">
                    <c:v>1.5444085684796272</c:v>
                  </c:pt>
                </c:numCache>
              </c:numRef>
            </c:minus>
            <c:spPr>
              <a:noFill/>
              <a:ln w="9525" cap="flat" cmpd="sng" algn="ctr">
                <a:solidFill>
                  <a:schemeClr val="tx1">
                    <a:lumMod val="65000"/>
                    <a:lumOff val="35000"/>
                  </a:schemeClr>
                </a:solidFill>
                <a:round/>
              </a:ln>
              <a:effectLst/>
            </c:spPr>
          </c:errBars>
          <c:cat>
            <c:strRef>
              <c:f>'Test 5 - Manufacturer - MPG'!$H$22:$I$22</c:f>
              <c:strCache>
                <c:ptCount val="2"/>
                <c:pt idx="0">
                  <c:v>Hybrid/Elec</c:v>
                </c:pt>
                <c:pt idx="1">
                  <c:v>Conventional Only</c:v>
                </c:pt>
              </c:strCache>
            </c:strRef>
          </c:cat>
          <c:val>
            <c:numRef>
              <c:f>'Test 5 - Manufacturer - MPG'!$H$23:$I$23</c:f>
              <c:numCache>
                <c:formatCode>General</c:formatCode>
                <c:ptCount val="2"/>
                <c:pt idx="0">
                  <c:v>28.330533967657807</c:v>
                </c:pt>
                <c:pt idx="1">
                  <c:v>16.929083351794741</c:v>
                </c:pt>
              </c:numCache>
            </c:numRef>
          </c:val>
          <c:extLst>
            <c:ext xmlns:c16="http://schemas.microsoft.com/office/drawing/2014/chart" uri="{C3380CC4-5D6E-409C-BE32-E72D297353CC}">
              <c16:uniqueId val="{00000000-0681-45BA-A156-17852FDC79A2}"/>
            </c:ext>
          </c:extLst>
        </c:ser>
        <c:dLbls>
          <c:showLegendKey val="0"/>
          <c:showVal val="0"/>
          <c:showCatName val="0"/>
          <c:showSerName val="0"/>
          <c:showPercent val="0"/>
          <c:showBubbleSize val="0"/>
        </c:dLbls>
        <c:gapWidth val="219"/>
        <c:overlap val="-27"/>
        <c:axId val="766263232"/>
        <c:axId val="766264544"/>
      </c:barChart>
      <c:catAx>
        <c:axId val="7662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66264544"/>
        <c:crosses val="autoZero"/>
        <c:auto val="1"/>
        <c:lblAlgn val="ctr"/>
        <c:lblOffset val="100"/>
        <c:noMultiLvlLbl val="0"/>
      </c:catAx>
      <c:valAx>
        <c:axId val="766264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6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Manual</a:t>
            </a:r>
            <a:r>
              <a:rPr lang="en-US" baseline="0"/>
              <a:t> - A vs B Group</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'A-A Testing - Transmission'!$G$32</c:f>
              <c:strCache>
                <c:ptCount val="1"/>
                <c:pt idx="0">
                  <c:v>Mean</c:v>
                </c:pt>
              </c:strCache>
            </c:strRef>
          </c:tx>
          <c:spPr>
            <a:solidFill>
              <a:schemeClr val="accent1"/>
            </a:solidFill>
            <a:ln>
              <a:noFill/>
            </a:ln>
            <a:effectLst/>
          </c:spPr>
          <c:invertIfNegative val="0"/>
          <c:cat>
            <c:strRef>
              <c:f>'A-A Testing - Transmission'!$H$31:$I$31</c:f>
              <c:strCache>
                <c:ptCount val="2"/>
                <c:pt idx="0">
                  <c:v>Man- A group</c:v>
                </c:pt>
                <c:pt idx="1">
                  <c:v>Man - B Group</c:v>
                </c:pt>
              </c:strCache>
            </c:strRef>
          </c:cat>
          <c:val>
            <c:numRef>
              <c:f>'A-A Testing - Transmission'!$H$32:$I$32</c:f>
              <c:numCache>
                <c:formatCode>General</c:formatCode>
                <c:ptCount val="2"/>
                <c:pt idx="0">
                  <c:v>23.327577331052151</c:v>
                </c:pt>
                <c:pt idx="1">
                  <c:v>23.026127280265328</c:v>
                </c:pt>
              </c:numCache>
            </c:numRef>
          </c:val>
          <c:extLst>
            <c:ext xmlns:c16="http://schemas.microsoft.com/office/drawing/2014/chart" uri="{C3380CC4-5D6E-409C-BE32-E72D297353CC}">
              <c16:uniqueId val="{00000000-1A3E-46CA-B8CA-FF240516C341}"/>
            </c:ext>
          </c:extLst>
        </c:ser>
        <c:dLbls>
          <c:showLegendKey val="0"/>
          <c:showVal val="0"/>
          <c:showCatName val="0"/>
          <c:showSerName val="0"/>
          <c:showPercent val="0"/>
          <c:showBubbleSize val="0"/>
        </c:dLbls>
        <c:gapWidth val="219"/>
        <c:overlap val="-27"/>
        <c:axId val="277294592"/>
        <c:axId val="277298528"/>
      </c:barChart>
      <c:catAx>
        <c:axId val="277294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77298528"/>
        <c:crosses val="autoZero"/>
        <c:auto val="1"/>
        <c:lblAlgn val="ctr"/>
        <c:lblOffset val="100"/>
        <c:noMultiLvlLbl val="0"/>
      </c:catAx>
      <c:valAx>
        <c:axId val="277298528"/>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7294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a:t>
            </a:r>
            <a:r>
              <a:rPr lang="en-US" baseline="0" dirty="0"/>
              <a:t> Combined MPG</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cust"/>
            <c:noEndCap val="0"/>
            <c:plus>
              <c:numRef>
                <c:f>'Test 1 - Transmission - MPG '!$H$28:$I$28</c:f>
                <c:numCache>
                  <c:formatCode>General</c:formatCode>
                  <c:ptCount val="2"/>
                  <c:pt idx="0">
                    <c:v>0.12795161319135914</c:v>
                  </c:pt>
                  <c:pt idx="1">
                    <c:v>0.19525827825595873</c:v>
                  </c:pt>
                </c:numCache>
              </c:numRef>
            </c:plus>
            <c:minus>
              <c:numRef>
                <c:f>'Test 1 - Transmission - MPG '!$H$28:$I$28</c:f>
                <c:numCache>
                  <c:formatCode>General</c:formatCode>
                  <c:ptCount val="2"/>
                  <c:pt idx="0">
                    <c:v>0.12795161319135914</c:v>
                  </c:pt>
                  <c:pt idx="1">
                    <c:v>0.19525827825595873</c:v>
                  </c:pt>
                </c:numCache>
              </c:numRef>
            </c:minus>
            <c:spPr>
              <a:noFill/>
              <a:ln w="9525" cap="flat" cmpd="sng" algn="ctr">
                <a:solidFill>
                  <a:schemeClr val="tx1">
                    <a:lumMod val="65000"/>
                    <a:lumOff val="35000"/>
                  </a:schemeClr>
                </a:solidFill>
                <a:round/>
              </a:ln>
              <a:effectLst/>
            </c:spPr>
          </c:errBars>
          <c:cat>
            <c:strRef>
              <c:f>'Test 1 - Transmission - MPG '!$H$22:$I$22</c:f>
              <c:strCache>
                <c:ptCount val="2"/>
                <c:pt idx="0">
                  <c:v>Auto</c:v>
                </c:pt>
                <c:pt idx="1">
                  <c:v>Manual</c:v>
                </c:pt>
              </c:strCache>
            </c:strRef>
          </c:cat>
          <c:val>
            <c:numRef>
              <c:f>'Test 1 - Transmission - MPG '!$H$23:$I$23</c:f>
              <c:numCache>
                <c:formatCode>General</c:formatCode>
                <c:ptCount val="2"/>
                <c:pt idx="0">
                  <c:v>21.1073281136511</c:v>
                </c:pt>
                <c:pt idx="1">
                  <c:v>23.174504168421045</c:v>
                </c:pt>
              </c:numCache>
            </c:numRef>
          </c:val>
          <c:extLst>
            <c:ext xmlns:c16="http://schemas.microsoft.com/office/drawing/2014/chart" uri="{C3380CC4-5D6E-409C-BE32-E72D297353CC}">
              <c16:uniqueId val="{00000000-2145-48B5-8383-9C53467857C7}"/>
            </c:ext>
          </c:extLst>
        </c:ser>
        <c:dLbls>
          <c:showLegendKey val="0"/>
          <c:showVal val="0"/>
          <c:showCatName val="0"/>
          <c:showSerName val="0"/>
          <c:showPercent val="0"/>
          <c:showBubbleSize val="0"/>
        </c:dLbls>
        <c:gapWidth val="219"/>
        <c:overlap val="-27"/>
        <c:axId val="766263232"/>
        <c:axId val="766264544"/>
      </c:barChart>
      <c:catAx>
        <c:axId val="7662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66264544"/>
        <c:crosses val="autoZero"/>
        <c:auto val="1"/>
        <c:lblAlgn val="ctr"/>
        <c:lblOffset val="100"/>
        <c:noMultiLvlLbl val="0"/>
      </c:catAx>
      <c:valAx>
        <c:axId val="76626454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6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Total</a:t>
            </a:r>
            <a:r>
              <a:rPr lang="en-US" baseline="0" dirty="0"/>
              <a:t> Annual Fuel Cost</a:t>
            </a:r>
          </a:p>
          <a:p>
            <a:pPr>
              <a:defRPr/>
            </a:pP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6658118258670883E-2"/>
          <c:y val="0.10252528466196939"/>
          <c:w val="0.88792084328990672"/>
          <c:h val="0.81983501285639071"/>
        </c:manualLayout>
      </c:layout>
      <c:barChart>
        <c:barDir val="col"/>
        <c:grouping val="clustered"/>
        <c:varyColors val="0"/>
        <c:ser>
          <c:idx val="0"/>
          <c:order val="0"/>
          <c:spPr>
            <a:solidFill>
              <a:schemeClr val="accent1"/>
            </a:solidFill>
            <a:ln>
              <a:noFill/>
            </a:ln>
            <a:effectLst/>
          </c:spPr>
          <c:invertIfNegative val="0"/>
          <c:errBars>
            <c:errBarType val="both"/>
            <c:errValType val="cust"/>
            <c:noEndCap val="0"/>
            <c:plus>
              <c:numRef>
                <c:f>'Test 2 - Transmission - Cost'!$H$28:$I$28</c:f>
                <c:numCache>
                  <c:formatCode>General</c:formatCode>
                  <c:ptCount val="2"/>
                  <c:pt idx="0">
                    <c:v>19.562917262365257</c:v>
                  </c:pt>
                  <c:pt idx="1">
                    <c:v>20.922412936434046</c:v>
                  </c:pt>
                </c:numCache>
              </c:numRef>
            </c:plus>
            <c:minus>
              <c:numRef>
                <c:f>'Test 2 - Transmission - Cost'!$H$28:$I$28</c:f>
                <c:numCache>
                  <c:formatCode>General</c:formatCode>
                  <c:ptCount val="2"/>
                  <c:pt idx="0">
                    <c:v>19.562917262365257</c:v>
                  </c:pt>
                  <c:pt idx="1">
                    <c:v>20.922412936434046</c:v>
                  </c:pt>
                </c:numCache>
              </c:numRef>
            </c:minus>
            <c:spPr>
              <a:noFill/>
              <a:ln w="9525" cap="flat" cmpd="sng" algn="ctr">
                <a:solidFill>
                  <a:schemeClr val="tx1">
                    <a:lumMod val="65000"/>
                    <a:lumOff val="35000"/>
                  </a:schemeClr>
                </a:solidFill>
                <a:round/>
              </a:ln>
              <a:effectLst/>
            </c:spPr>
          </c:errBars>
          <c:cat>
            <c:strRef>
              <c:f>'Test 2 - Transmission - Cost'!$H$22:$I$22</c:f>
              <c:strCache>
                <c:ptCount val="2"/>
                <c:pt idx="0">
                  <c:v>Auto</c:v>
                </c:pt>
                <c:pt idx="1">
                  <c:v>Manual</c:v>
                </c:pt>
              </c:strCache>
            </c:strRef>
          </c:cat>
          <c:val>
            <c:numRef>
              <c:f>'Test 2 - Transmission - Cost'!$H$23:$I$23</c:f>
              <c:numCache>
                <c:formatCode>General</c:formatCode>
                <c:ptCount val="2"/>
                <c:pt idx="0">
                  <c:v>2171.0756577120287</c:v>
                </c:pt>
                <c:pt idx="1">
                  <c:v>1778.1894736842105</c:v>
                </c:pt>
              </c:numCache>
            </c:numRef>
          </c:val>
          <c:extLst>
            <c:ext xmlns:c16="http://schemas.microsoft.com/office/drawing/2014/chart" uri="{C3380CC4-5D6E-409C-BE32-E72D297353CC}">
              <c16:uniqueId val="{00000000-C3C7-4F65-B809-C8ED6D8980A4}"/>
            </c:ext>
          </c:extLst>
        </c:ser>
        <c:dLbls>
          <c:showLegendKey val="0"/>
          <c:showVal val="0"/>
          <c:showCatName val="0"/>
          <c:showSerName val="0"/>
          <c:showPercent val="0"/>
          <c:showBubbleSize val="0"/>
        </c:dLbls>
        <c:gapWidth val="219"/>
        <c:overlap val="-27"/>
        <c:axId val="766263232"/>
        <c:axId val="766264544"/>
      </c:barChart>
      <c:catAx>
        <c:axId val="7662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66264544"/>
        <c:crosses val="autoZero"/>
        <c:auto val="1"/>
        <c:lblAlgn val="ctr"/>
        <c:lblOffset val="100"/>
        <c:noMultiLvlLbl val="0"/>
      </c:catAx>
      <c:valAx>
        <c:axId val="76626454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6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'A-A Testing - Size'!$G$10</c:f>
              <c:strCache>
                <c:ptCount val="1"/>
                <c:pt idx="0">
                  <c:v>Mean</c:v>
                </c:pt>
              </c:strCache>
            </c:strRef>
          </c:tx>
          <c:spPr>
            <a:solidFill>
              <a:schemeClr val="accent1"/>
            </a:solidFill>
            <a:ln>
              <a:noFill/>
            </a:ln>
            <a:effectLst/>
          </c:spPr>
          <c:invertIfNegative val="0"/>
          <c:cat>
            <c:strRef>
              <c:f>'A-A Testing - Size'!$H$9:$I$9</c:f>
              <c:strCache>
                <c:ptCount val="2"/>
                <c:pt idx="0">
                  <c:v>Small - A</c:v>
                </c:pt>
                <c:pt idx="1">
                  <c:v>Small - B</c:v>
                </c:pt>
              </c:strCache>
            </c:strRef>
          </c:cat>
          <c:val>
            <c:numRef>
              <c:f>'A-A Testing - Size'!$H$10:$I$10</c:f>
              <c:numCache>
                <c:formatCode>General</c:formatCode>
                <c:ptCount val="2"/>
                <c:pt idx="0">
                  <c:v>24.468855529054608</c:v>
                </c:pt>
                <c:pt idx="1">
                  <c:v>23.911614922480599</c:v>
                </c:pt>
              </c:numCache>
            </c:numRef>
          </c:val>
          <c:extLst>
            <c:ext xmlns:c16="http://schemas.microsoft.com/office/drawing/2014/chart" uri="{C3380CC4-5D6E-409C-BE32-E72D297353CC}">
              <c16:uniqueId val="{00000000-9FD6-4A56-BB58-13C3890D2112}"/>
            </c:ext>
          </c:extLst>
        </c:ser>
        <c:dLbls>
          <c:showLegendKey val="0"/>
          <c:showVal val="0"/>
          <c:showCatName val="0"/>
          <c:showSerName val="0"/>
          <c:showPercent val="0"/>
          <c:showBubbleSize val="0"/>
        </c:dLbls>
        <c:gapWidth val="219"/>
        <c:overlap val="-27"/>
        <c:axId val="280927944"/>
        <c:axId val="280926304"/>
      </c:barChart>
      <c:catAx>
        <c:axId val="280927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80926304"/>
        <c:crosses val="autoZero"/>
        <c:auto val="1"/>
        <c:lblAlgn val="ctr"/>
        <c:lblOffset val="100"/>
        <c:noMultiLvlLbl val="0"/>
      </c:catAx>
      <c:valAx>
        <c:axId val="280926304"/>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09279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'A-A Testing - Size'!$G$32</c:f>
              <c:strCache>
                <c:ptCount val="1"/>
                <c:pt idx="0">
                  <c:v>Mean</c:v>
                </c:pt>
              </c:strCache>
            </c:strRef>
          </c:tx>
          <c:spPr>
            <a:solidFill>
              <a:schemeClr val="accent1"/>
            </a:solidFill>
            <a:ln>
              <a:noFill/>
            </a:ln>
            <a:effectLst/>
          </c:spPr>
          <c:invertIfNegative val="0"/>
          <c:cat>
            <c:strRef>
              <c:f>'A-A Testing - Size'!$H$31:$I$31</c:f>
              <c:strCache>
                <c:ptCount val="2"/>
                <c:pt idx="0">
                  <c:v>Medium - A</c:v>
                </c:pt>
                <c:pt idx="1">
                  <c:v>Medium - B</c:v>
                </c:pt>
              </c:strCache>
            </c:strRef>
          </c:cat>
          <c:val>
            <c:numRef>
              <c:f>'A-A Testing - Size'!$H$32:$I$32</c:f>
              <c:numCache>
                <c:formatCode>General</c:formatCode>
                <c:ptCount val="2"/>
                <c:pt idx="0">
                  <c:v>25.300748867497234</c:v>
                </c:pt>
                <c:pt idx="1">
                  <c:v>25.074528106508861</c:v>
                </c:pt>
              </c:numCache>
            </c:numRef>
          </c:val>
          <c:extLst>
            <c:ext xmlns:c16="http://schemas.microsoft.com/office/drawing/2014/chart" uri="{C3380CC4-5D6E-409C-BE32-E72D297353CC}">
              <c16:uniqueId val="{00000000-CA73-4B46-ACFC-78987AE565B5}"/>
            </c:ext>
          </c:extLst>
        </c:ser>
        <c:dLbls>
          <c:showLegendKey val="0"/>
          <c:showVal val="0"/>
          <c:showCatName val="0"/>
          <c:showSerName val="0"/>
          <c:showPercent val="0"/>
          <c:showBubbleSize val="0"/>
        </c:dLbls>
        <c:gapWidth val="219"/>
        <c:overlap val="-27"/>
        <c:axId val="693729680"/>
        <c:axId val="693730992"/>
      </c:barChart>
      <c:catAx>
        <c:axId val="69372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93730992"/>
        <c:crosses val="autoZero"/>
        <c:auto val="1"/>
        <c:lblAlgn val="ctr"/>
        <c:lblOffset val="100"/>
        <c:noMultiLvlLbl val="0"/>
      </c:catAx>
      <c:valAx>
        <c:axId val="693730992"/>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3729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a:t>
            </a:r>
            <a:r>
              <a:rPr lang="en-US" baseline="0" dirty="0"/>
              <a:t> Combined MPG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cust"/>
            <c:noEndCap val="0"/>
            <c:plus>
              <c:numRef>
                <c:f>'Test 3 - Car Size - MPG'!$H$28:$I$28</c:f>
                <c:numCache>
                  <c:formatCode>General</c:formatCode>
                  <c:ptCount val="2"/>
                  <c:pt idx="0">
                    <c:v>0.30660797736367612</c:v>
                  </c:pt>
                  <c:pt idx="1">
                    <c:v>0.49307252327599504</c:v>
                  </c:pt>
                </c:numCache>
              </c:numRef>
            </c:plus>
            <c:minus>
              <c:numRef>
                <c:f>'Test 3 - Car Size - MPG'!$H$28:$I$28</c:f>
                <c:numCache>
                  <c:formatCode>General</c:formatCode>
                  <c:ptCount val="2"/>
                  <c:pt idx="0">
                    <c:v>0.30660797736367612</c:v>
                  </c:pt>
                  <c:pt idx="1">
                    <c:v>0.49307252327599504</c:v>
                  </c:pt>
                </c:numCache>
              </c:numRef>
            </c:minus>
            <c:spPr>
              <a:noFill/>
              <a:ln w="9525" cap="flat" cmpd="sng" algn="ctr">
                <a:solidFill>
                  <a:schemeClr val="tx1">
                    <a:lumMod val="65000"/>
                    <a:lumOff val="35000"/>
                  </a:schemeClr>
                </a:solidFill>
                <a:round/>
              </a:ln>
              <a:effectLst/>
            </c:spPr>
          </c:errBars>
          <c:cat>
            <c:strRef>
              <c:f>'Test 3 - Car Size - MPG'!$H$22:$I$22</c:f>
              <c:strCache>
                <c:ptCount val="2"/>
                <c:pt idx="0">
                  <c:v>Small</c:v>
                </c:pt>
                <c:pt idx="1">
                  <c:v>Medium</c:v>
                </c:pt>
              </c:strCache>
            </c:strRef>
          </c:cat>
          <c:val>
            <c:numRef>
              <c:f>'Test 3 - Car Size - MPG'!$H$23:$I$23</c:f>
              <c:numCache>
                <c:formatCode>General</c:formatCode>
                <c:ptCount val="2"/>
                <c:pt idx="0">
                  <c:v>24.189271974935185</c:v>
                </c:pt>
                <c:pt idx="1">
                  <c:v>25.190125868055596</c:v>
                </c:pt>
              </c:numCache>
            </c:numRef>
          </c:val>
          <c:extLst>
            <c:ext xmlns:c16="http://schemas.microsoft.com/office/drawing/2014/chart" uri="{C3380CC4-5D6E-409C-BE32-E72D297353CC}">
              <c16:uniqueId val="{00000000-D8AF-4B05-A7C7-B829F2983DBD}"/>
            </c:ext>
          </c:extLst>
        </c:ser>
        <c:dLbls>
          <c:showLegendKey val="0"/>
          <c:showVal val="0"/>
          <c:showCatName val="0"/>
          <c:showSerName val="0"/>
          <c:showPercent val="0"/>
          <c:showBubbleSize val="0"/>
        </c:dLbls>
        <c:gapWidth val="219"/>
        <c:overlap val="-27"/>
        <c:axId val="766263232"/>
        <c:axId val="766264544"/>
      </c:barChart>
      <c:catAx>
        <c:axId val="7662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66264544"/>
        <c:crosses val="autoZero"/>
        <c:auto val="1"/>
        <c:lblAlgn val="ctr"/>
        <c:lblOffset val="100"/>
        <c:noMultiLvlLbl val="0"/>
      </c:catAx>
      <c:valAx>
        <c:axId val="76626454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6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MPG – Y</a:t>
            </a:r>
            <a:r>
              <a:rPr lang="en-US" baseline="0" dirty="0"/>
              <a:t> Axis Stats at 14</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cust"/>
            <c:noEndCap val="0"/>
            <c:plus>
              <c:numRef>
                <c:f>'Test 3 - Car Size - MPG'!$H$28:$I$28</c:f>
                <c:numCache>
                  <c:formatCode>General</c:formatCode>
                  <c:ptCount val="2"/>
                  <c:pt idx="0">
                    <c:v>0.30660797736367612</c:v>
                  </c:pt>
                  <c:pt idx="1">
                    <c:v>0.49307252327599504</c:v>
                  </c:pt>
                </c:numCache>
              </c:numRef>
            </c:plus>
            <c:minus>
              <c:numRef>
                <c:f>'Test 3 - Car Size - MPG'!$H$28:$I$28</c:f>
                <c:numCache>
                  <c:formatCode>General</c:formatCode>
                  <c:ptCount val="2"/>
                  <c:pt idx="0">
                    <c:v>0.30660797736367612</c:v>
                  </c:pt>
                  <c:pt idx="1">
                    <c:v>0.49307252327599504</c:v>
                  </c:pt>
                </c:numCache>
              </c:numRef>
            </c:minus>
            <c:spPr>
              <a:noFill/>
              <a:ln w="9525" cap="flat" cmpd="sng" algn="ctr">
                <a:solidFill>
                  <a:schemeClr val="tx1">
                    <a:lumMod val="65000"/>
                    <a:lumOff val="35000"/>
                  </a:schemeClr>
                </a:solidFill>
                <a:round/>
              </a:ln>
              <a:effectLst/>
            </c:spPr>
          </c:errBars>
          <c:cat>
            <c:strRef>
              <c:f>'Test 3 - Car Size - MPG'!$H$22:$I$22</c:f>
              <c:strCache>
                <c:ptCount val="2"/>
                <c:pt idx="0">
                  <c:v>Small</c:v>
                </c:pt>
                <c:pt idx="1">
                  <c:v>Medium</c:v>
                </c:pt>
              </c:strCache>
            </c:strRef>
          </c:cat>
          <c:val>
            <c:numRef>
              <c:f>'Test 3 - Car Size - MPG'!$H$23:$I$23</c:f>
              <c:numCache>
                <c:formatCode>General</c:formatCode>
                <c:ptCount val="2"/>
                <c:pt idx="0">
                  <c:v>24.189271974935185</c:v>
                </c:pt>
                <c:pt idx="1">
                  <c:v>25.190125868055596</c:v>
                </c:pt>
              </c:numCache>
            </c:numRef>
          </c:val>
          <c:extLst>
            <c:ext xmlns:c16="http://schemas.microsoft.com/office/drawing/2014/chart" uri="{C3380CC4-5D6E-409C-BE32-E72D297353CC}">
              <c16:uniqueId val="{00000000-2D3D-4A20-984D-870BEAB4A465}"/>
            </c:ext>
          </c:extLst>
        </c:ser>
        <c:dLbls>
          <c:showLegendKey val="0"/>
          <c:showVal val="0"/>
          <c:showCatName val="0"/>
          <c:showSerName val="0"/>
          <c:showPercent val="0"/>
          <c:showBubbleSize val="0"/>
        </c:dLbls>
        <c:gapWidth val="219"/>
        <c:overlap val="-27"/>
        <c:axId val="766263232"/>
        <c:axId val="766264544"/>
      </c:barChart>
      <c:catAx>
        <c:axId val="7662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66264544"/>
        <c:crosses val="autoZero"/>
        <c:auto val="1"/>
        <c:lblAlgn val="ctr"/>
        <c:lblOffset val="100"/>
        <c:noMultiLvlLbl val="0"/>
      </c:catAx>
      <c:valAx>
        <c:axId val="766264544"/>
        <c:scaling>
          <c:orientation val="minMax"/>
          <c:min val="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6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Total Annual Fuel Cost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cust"/>
            <c:noEndCap val="0"/>
            <c:plus>
              <c:numRef>
                <c:f>'Test 4 - Car Size - Cost'!$H$28:$I$28</c:f>
                <c:numCache>
                  <c:formatCode>General</c:formatCode>
                  <c:ptCount val="2"/>
                  <c:pt idx="0">
                    <c:v>18.445814834900183</c:v>
                  </c:pt>
                  <c:pt idx="1">
                    <c:v>32.545651286985304</c:v>
                  </c:pt>
                </c:numCache>
              </c:numRef>
            </c:plus>
            <c:minus>
              <c:numRef>
                <c:f>'Test 4 - Car Size - Cost'!$H$28:$I$28</c:f>
                <c:numCache>
                  <c:formatCode>General</c:formatCode>
                  <c:ptCount val="2"/>
                  <c:pt idx="0">
                    <c:v>18.445814834900183</c:v>
                  </c:pt>
                  <c:pt idx="1">
                    <c:v>32.545651286985304</c:v>
                  </c:pt>
                </c:numCache>
              </c:numRef>
            </c:minus>
            <c:spPr>
              <a:noFill/>
              <a:ln w="9525" cap="flat" cmpd="sng" algn="ctr">
                <a:solidFill>
                  <a:schemeClr val="tx1">
                    <a:lumMod val="65000"/>
                    <a:lumOff val="35000"/>
                  </a:schemeClr>
                </a:solidFill>
                <a:round/>
              </a:ln>
              <a:effectLst/>
            </c:spPr>
          </c:errBars>
          <c:cat>
            <c:strRef>
              <c:f>'Test 4 - Car Size - Cost'!$H$22:$I$22</c:f>
              <c:strCache>
                <c:ptCount val="2"/>
                <c:pt idx="0">
                  <c:v>Small</c:v>
                </c:pt>
                <c:pt idx="1">
                  <c:v>Medium</c:v>
                </c:pt>
              </c:strCache>
            </c:strRef>
          </c:cat>
          <c:val>
            <c:numRef>
              <c:f>'Test 4 - Car Size - Cost'!$H$23:$I$23</c:f>
              <c:numCache>
                <c:formatCode>General</c:formatCode>
                <c:ptCount val="2"/>
                <c:pt idx="0">
                  <c:v>1866.8904783059638</c:v>
                </c:pt>
                <c:pt idx="1">
                  <c:v>1765.9303852430562</c:v>
                </c:pt>
              </c:numCache>
            </c:numRef>
          </c:val>
          <c:extLst>
            <c:ext xmlns:c16="http://schemas.microsoft.com/office/drawing/2014/chart" uri="{C3380CC4-5D6E-409C-BE32-E72D297353CC}">
              <c16:uniqueId val="{00000000-6526-4AC4-9DB5-8A0C23034351}"/>
            </c:ext>
          </c:extLst>
        </c:ser>
        <c:dLbls>
          <c:showLegendKey val="0"/>
          <c:showVal val="0"/>
          <c:showCatName val="0"/>
          <c:showSerName val="0"/>
          <c:showPercent val="0"/>
          <c:showBubbleSize val="0"/>
        </c:dLbls>
        <c:gapWidth val="219"/>
        <c:overlap val="-27"/>
        <c:axId val="766263232"/>
        <c:axId val="766264544"/>
      </c:barChart>
      <c:catAx>
        <c:axId val="7662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66264544"/>
        <c:crosses val="autoZero"/>
        <c:auto val="1"/>
        <c:lblAlgn val="ctr"/>
        <c:lblOffset val="100"/>
        <c:noMultiLvlLbl val="0"/>
      </c:catAx>
      <c:valAx>
        <c:axId val="766264544"/>
        <c:scaling>
          <c:orientation val="minMax"/>
          <c:min val="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6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0FE07-B8CC-40F1-BD5F-CF9E74DD89F4}"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AF5F6-C77B-47DD-9F89-D49F250B0ACC}" type="slidenum">
              <a:rPr lang="en-US" smtClean="0"/>
              <a:t>‹#›</a:t>
            </a:fld>
            <a:endParaRPr lang="en-US"/>
          </a:p>
        </p:txBody>
      </p:sp>
    </p:spTree>
    <p:extLst>
      <p:ext uri="{BB962C8B-B14F-4D97-AF65-F5344CB8AC3E}">
        <p14:creationId xmlns:p14="http://schemas.microsoft.com/office/powerpoint/2010/main" val="2885306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Because the dependent variables we are interested in are continuous, all of the tests we will perform will be t-tests. </a:t>
            </a:r>
            <a:r>
              <a:rPr lang="en-US" dirty="0"/>
              <a:t> </a:t>
            </a:r>
            <a:r>
              <a:rPr lang="en-US" sz="1800" b="0" i="0" u="none" strike="noStrike" dirty="0">
                <a:solidFill>
                  <a:srgbClr val="000000"/>
                </a:solidFill>
                <a:effectLst/>
                <a:latin typeface="Calibri" panose="020F0502020204030204" pitchFamily="34" charset="0"/>
              </a:rPr>
              <a:t>See individual test page for greater information on filtering. Overall we are focusing on recently manufactured vehicles for more relevant data.</a:t>
            </a:r>
            <a:r>
              <a:rPr lang="en-US" dirty="0"/>
              <a:t> </a:t>
            </a:r>
            <a:r>
              <a:rPr lang="en-US" sz="1800" b="0" i="0" u="none" strike="noStrike" dirty="0">
                <a:solidFill>
                  <a:srgbClr val="000000"/>
                </a:solidFill>
                <a:effectLst/>
                <a:latin typeface="Calibri" panose="020F0502020204030204" pitchFamily="34" charset="0"/>
              </a:rPr>
              <a:t>This information comes from the EPA, so we can be assured that it covers most, if not all, vehicles available in the United States.</a:t>
            </a:r>
            <a:r>
              <a:rPr lang="en-US" dirty="0"/>
              <a:t> </a:t>
            </a:r>
            <a:r>
              <a:rPr lang="en-US" sz="1800" b="0" i="0" u="none" strike="noStrike" dirty="0">
                <a:solidFill>
                  <a:srgbClr val="000000"/>
                </a:solidFill>
                <a:effectLst/>
                <a:latin typeface="Calibri" panose="020F0502020204030204" pitchFamily="34" charset="0"/>
              </a:rPr>
              <a:t>The details of how the annual fuel cost and MPG are devised in the first place are outside the scope of this project. </a:t>
            </a:r>
            <a:r>
              <a:rPr lang="en-US" dirty="0"/>
              <a:t> </a:t>
            </a:r>
            <a:r>
              <a:rPr lang="en-US" sz="1800" b="0" i="0" u="none" strike="noStrike" dirty="0">
                <a:solidFill>
                  <a:srgbClr val="000000"/>
                </a:solidFill>
                <a:effectLst/>
                <a:latin typeface="Calibri" panose="020F0502020204030204" pitchFamily="34" charset="0"/>
              </a:rPr>
              <a:t>The specific data we are using for MPG is average combined MPG, which takes the combined MPG for all available fuel types for a vehicle and averages it.</a:t>
            </a:r>
            <a:r>
              <a:rPr lang="en-US" dirty="0"/>
              <a:t> </a:t>
            </a:r>
            <a:r>
              <a:rPr lang="en-US" sz="1800" b="0" i="0" u="none" strike="noStrike" dirty="0">
                <a:solidFill>
                  <a:srgbClr val="000000"/>
                </a:solidFill>
                <a:effectLst/>
                <a:latin typeface="Calibri" panose="020F0502020204030204" pitchFamily="34" charset="0"/>
              </a:rPr>
              <a:t>The specific data we are using for Annual Fuel Cost is the combination of annual fuel costs for all available fuels.</a:t>
            </a:r>
            <a:r>
              <a:rPr lang="en-US" dirty="0"/>
              <a:t> “</a:t>
            </a:r>
            <a:r>
              <a:rPr lang="en-US" b="0" i="0" dirty="0">
                <a:solidFill>
                  <a:srgbClr val="333333"/>
                </a:solidFill>
                <a:effectLst/>
                <a:latin typeface="verdana" panose="020B0604030504040204" pitchFamily="34" charset="0"/>
              </a:rPr>
              <a:t>Annual fuel cost is based on 15,000 miles, 55% city driving, and the price of fuel used by the vehicle”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2AF5F6-C77B-47DD-9F89-D49F250B0ACC}" type="slidenum">
              <a:rPr lang="en-US" smtClean="0"/>
              <a:t>8</a:t>
            </a:fld>
            <a:endParaRPr lang="en-US"/>
          </a:p>
        </p:txBody>
      </p:sp>
    </p:spTree>
    <p:extLst>
      <p:ext uri="{BB962C8B-B14F-4D97-AF65-F5344CB8AC3E}">
        <p14:creationId xmlns:p14="http://schemas.microsoft.com/office/powerpoint/2010/main" val="290795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AF5F6-C77B-47DD-9F89-D49F250B0ACC}" type="slidenum">
              <a:rPr lang="en-US" smtClean="0"/>
              <a:t>9</a:t>
            </a:fld>
            <a:endParaRPr lang="en-US"/>
          </a:p>
        </p:txBody>
      </p:sp>
    </p:spTree>
    <p:extLst>
      <p:ext uri="{BB962C8B-B14F-4D97-AF65-F5344CB8AC3E}">
        <p14:creationId xmlns:p14="http://schemas.microsoft.com/office/powerpoint/2010/main" val="2926591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&lt; .001, very small CI at 95%</a:t>
            </a:r>
          </a:p>
          <a:p>
            <a:r>
              <a:rPr lang="en-US" dirty="0"/>
              <a:t>Confounding variables: What kinds of cars have manual transmissions? What kinds of drivers opt for manuals?</a:t>
            </a:r>
          </a:p>
          <a:p>
            <a:r>
              <a:rPr lang="en-US" dirty="0"/>
              <a:t>We filtered out electric vehicles here because they don’t produce power in the same way and therefore often use a CVT (continuously variable transmission).</a:t>
            </a:r>
          </a:p>
        </p:txBody>
      </p:sp>
      <p:sp>
        <p:nvSpPr>
          <p:cNvPr id="4" name="Slide Number Placeholder 3"/>
          <p:cNvSpPr>
            <a:spLocks noGrp="1"/>
          </p:cNvSpPr>
          <p:nvPr>
            <p:ph type="sldNum" sz="quarter" idx="5"/>
          </p:nvPr>
        </p:nvSpPr>
        <p:spPr/>
        <p:txBody>
          <a:bodyPr/>
          <a:lstStyle/>
          <a:p>
            <a:fld id="{AA2AF5F6-C77B-47DD-9F89-D49F250B0ACC}" type="slidenum">
              <a:rPr lang="en-US" smtClean="0"/>
              <a:t>10</a:t>
            </a:fld>
            <a:endParaRPr lang="en-US"/>
          </a:p>
        </p:txBody>
      </p:sp>
    </p:spTree>
    <p:extLst>
      <p:ext uri="{BB962C8B-B14F-4D97-AF65-F5344CB8AC3E}">
        <p14:creationId xmlns:p14="http://schemas.microsoft.com/office/powerpoint/2010/main" val="33404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AF5F6-C77B-47DD-9F89-D49F250B0ACC}" type="slidenum">
              <a:rPr lang="en-US" smtClean="0"/>
              <a:t>11</a:t>
            </a:fld>
            <a:endParaRPr lang="en-US"/>
          </a:p>
        </p:txBody>
      </p:sp>
    </p:spTree>
    <p:extLst>
      <p:ext uri="{BB962C8B-B14F-4D97-AF65-F5344CB8AC3E}">
        <p14:creationId xmlns:p14="http://schemas.microsoft.com/office/powerpoint/2010/main" val="1180492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&lt; .001</a:t>
            </a:r>
          </a:p>
          <a:p>
            <a:r>
              <a:rPr lang="en-US" dirty="0"/>
              <a:t>Smaller difference here than for transmission types, but there is a clear difference and the CI at 95% do not overlap</a:t>
            </a:r>
          </a:p>
        </p:txBody>
      </p:sp>
      <p:sp>
        <p:nvSpPr>
          <p:cNvPr id="4" name="Slide Number Placeholder 3"/>
          <p:cNvSpPr>
            <a:spLocks noGrp="1"/>
          </p:cNvSpPr>
          <p:nvPr>
            <p:ph type="sldNum" sz="quarter" idx="5"/>
          </p:nvPr>
        </p:nvSpPr>
        <p:spPr/>
        <p:txBody>
          <a:bodyPr/>
          <a:lstStyle/>
          <a:p>
            <a:fld id="{AA2AF5F6-C77B-47DD-9F89-D49F250B0ACC}" type="slidenum">
              <a:rPr lang="en-US" smtClean="0"/>
              <a:t>12</a:t>
            </a:fld>
            <a:endParaRPr lang="en-US"/>
          </a:p>
        </p:txBody>
      </p:sp>
    </p:spTree>
    <p:extLst>
      <p:ext uri="{BB962C8B-B14F-4D97-AF65-F5344CB8AC3E}">
        <p14:creationId xmlns:p14="http://schemas.microsoft.com/office/powerpoint/2010/main" val="18033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P&lt;.001, so this is statistically </a:t>
            </a:r>
            <a:r>
              <a:rPr lang="en-US" dirty="0" err="1"/>
              <a:t>significant.What</a:t>
            </a:r>
            <a:r>
              <a:rPr lang="en-US" dirty="0"/>
              <a:t> is interesting here is that the difference is the reverse of what we would expect – small cars have a greater average annual fuel cost than medium cars, despite having better fuel economy. To understand this better, we will have to look at how the EPA is calculating this fuel statistic.  According to the EPA’s website, </a:t>
            </a:r>
            <a:r>
              <a:rPr lang="en-US" b="0" i="0" dirty="0">
                <a:solidFill>
                  <a:srgbClr val="333333"/>
                </a:solidFill>
                <a:effectLst/>
                <a:latin typeface="verdana" panose="020B0604030504040204" pitchFamily="34" charset="0"/>
              </a:rPr>
              <a:t>Annual fuel cost is based on 15,000 miles, 55% city driving, and the price of fuel used by the vehicle. So from this, we can infer that either these small cars have a significantly greater highway than city MPG, which skews their combined MPG, and/or they rely on premium fuels significantly more than medium cars. While more detailed analysis is outside the scope of this project, I would be interested in digging deeper into the cause of this.</a:t>
            </a:r>
          </a:p>
          <a:p>
            <a:endParaRPr lang="en-US" dirty="0"/>
          </a:p>
        </p:txBody>
      </p:sp>
      <p:sp>
        <p:nvSpPr>
          <p:cNvPr id="4" name="Slide Number Placeholder 3"/>
          <p:cNvSpPr>
            <a:spLocks noGrp="1"/>
          </p:cNvSpPr>
          <p:nvPr>
            <p:ph type="sldNum" sz="quarter" idx="5"/>
          </p:nvPr>
        </p:nvSpPr>
        <p:spPr/>
        <p:txBody>
          <a:bodyPr/>
          <a:lstStyle/>
          <a:p>
            <a:fld id="{AA2AF5F6-C77B-47DD-9F89-D49F250B0ACC}" type="slidenum">
              <a:rPr lang="en-US" smtClean="0"/>
              <a:t>13</a:t>
            </a:fld>
            <a:endParaRPr lang="en-US"/>
          </a:p>
        </p:txBody>
      </p:sp>
    </p:spTree>
    <p:extLst>
      <p:ext uri="{BB962C8B-B14F-4D97-AF65-F5344CB8AC3E}">
        <p14:creationId xmlns:p14="http://schemas.microsoft.com/office/powerpoint/2010/main" val="90910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some difference here in the calculated means, but it is well within the margin of error</a:t>
            </a:r>
          </a:p>
        </p:txBody>
      </p:sp>
      <p:sp>
        <p:nvSpPr>
          <p:cNvPr id="4" name="Slide Number Placeholder 3"/>
          <p:cNvSpPr>
            <a:spLocks noGrp="1"/>
          </p:cNvSpPr>
          <p:nvPr>
            <p:ph type="sldNum" sz="quarter" idx="5"/>
          </p:nvPr>
        </p:nvSpPr>
        <p:spPr/>
        <p:txBody>
          <a:bodyPr/>
          <a:lstStyle/>
          <a:p>
            <a:fld id="{AA2AF5F6-C77B-47DD-9F89-D49F250B0ACC}" type="slidenum">
              <a:rPr lang="en-US" smtClean="0"/>
              <a:t>14</a:t>
            </a:fld>
            <a:endParaRPr lang="en-US"/>
          </a:p>
        </p:txBody>
      </p:sp>
    </p:spTree>
    <p:extLst>
      <p:ext uri="{BB962C8B-B14F-4D97-AF65-F5344CB8AC3E}">
        <p14:creationId xmlns:p14="http://schemas.microsoft.com/office/powerpoint/2010/main" val="1524443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&lt; .001</a:t>
            </a:r>
          </a:p>
          <a:p>
            <a:r>
              <a:rPr lang="en-US" dirty="0"/>
              <a:t>As you can see, there’s a bigger 95% confidence interval here simply because sampling from manufacturers involves a smaller quantity than vehicle models. This difference is about what we expect; a manufacturer selling a hybrid vehicle is an indication that at least on some level they are paying attention to fuel economy. Further explorations of this difference could look year-by-year to see how this difference trends.</a:t>
            </a:r>
          </a:p>
        </p:txBody>
      </p:sp>
      <p:sp>
        <p:nvSpPr>
          <p:cNvPr id="4" name="Slide Number Placeholder 3"/>
          <p:cNvSpPr>
            <a:spLocks noGrp="1"/>
          </p:cNvSpPr>
          <p:nvPr>
            <p:ph type="sldNum" sz="quarter" idx="5"/>
          </p:nvPr>
        </p:nvSpPr>
        <p:spPr/>
        <p:txBody>
          <a:bodyPr/>
          <a:lstStyle/>
          <a:p>
            <a:fld id="{AA2AF5F6-C77B-47DD-9F89-D49F250B0ACC}" type="slidenum">
              <a:rPr lang="en-US" smtClean="0"/>
              <a:t>15</a:t>
            </a:fld>
            <a:endParaRPr lang="en-US"/>
          </a:p>
        </p:txBody>
      </p:sp>
    </p:spTree>
    <p:extLst>
      <p:ext uri="{BB962C8B-B14F-4D97-AF65-F5344CB8AC3E}">
        <p14:creationId xmlns:p14="http://schemas.microsoft.com/office/powerpoint/2010/main" val="3646925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402372888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ED271E-CF23-4ACC-BE63-EC514DA5D6C1}"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1128691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1827773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3742127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4143298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1970854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3191533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392219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233429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2645691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ED271E-CF23-4ACC-BE63-EC514DA5D6C1}"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1598663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ED271E-CF23-4ACC-BE63-EC514DA5D6C1}"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1588766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ED271E-CF23-4ACC-BE63-EC514DA5D6C1}" type="datetimeFigureOut">
              <a:rPr lang="en-US" smtClean="0"/>
              <a:t>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3531558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ED271E-CF23-4ACC-BE63-EC514DA5D6C1}" type="datetimeFigureOut">
              <a:rPr lang="en-US" smtClean="0"/>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421316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3ED271E-CF23-4ACC-BE63-EC514DA5D6C1}" type="datetimeFigureOut">
              <a:rPr lang="en-US" smtClean="0"/>
              <a:t>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1768532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ED271E-CF23-4ACC-BE63-EC514DA5D6C1}"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1442826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ED271E-CF23-4ACC-BE63-EC514DA5D6C1}"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2C7D94-A6D7-46E7-92E6-CF5AF65457E8}" type="slidenum">
              <a:rPr lang="en-US" smtClean="0"/>
              <a:t>‹#›</a:t>
            </a:fld>
            <a:endParaRPr lang="en-US"/>
          </a:p>
        </p:txBody>
      </p:sp>
    </p:spTree>
    <p:extLst>
      <p:ext uri="{BB962C8B-B14F-4D97-AF65-F5344CB8AC3E}">
        <p14:creationId xmlns:p14="http://schemas.microsoft.com/office/powerpoint/2010/main" val="641008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3ED271E-CF23-4ACC-BE63-EC514DA5D6C1}" type="datetimeFigureOut">
              <a:rPr lang="en-US" smtClean="0"/>
              <a:t>12/3/2021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2C7D94-A6D7-46E7-92E6-CF5AF65457E8}" type="slidenum">
              <a:rPr lang="en-US" smtClean="0"/>
              <a:t>‹#›</a:t>
            </a:fld>
            <a:endParaRPr lang="en-US"/>
          </a:p>
        </p:txBody>
      </p:sp>
    </p:spTree>
    <p:extLst>
      <p:ext uri="{BB962C8B-B14F-4D97-AF65-F5344CB8AC3E}">
        <p14:creationId xmlns:p14="http://schemas.microsoft.com/office/powerpoint/2010/main" val="62550286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hart" Target="../charts/chart10.xml"/></Relationships>
</file>

<file path=ppt/slides/_rels/slide1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ubg.gamepedia.com/Gas_Can"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publicdomainpictures.net/view-image.php?image=66611&amp;picture=gear-shift"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hyperlink" Target="http://flickr.com/photos/averain/5307753813" TargetMode="External"/><Relationship Id="rId5" Type="http://schemas.openxmlformats.org/officeDocument/2006/relationships/image" Target="../media/image7.jpg"/><Relationship Id="rId4" Type="http://schemas.openxmlformats.org/officeDocument/2006/relationships/hyperlink" Target="http://www.publicdomainpictures.net/view-image.php?image=66611&amp;picture=gear-shift"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microsoft.com/office/2007/relationships/hdphoto" Target="../media/hdphoto1.wdp"/><Relationship Id="rId7" Type="http://schemas.openxmlformats.org/officeDocument/2006/relationships/hyperlink" Target="http://flickr.com/photos/averain/5307753813" TargetMode="External"/><Relationship Id="rId2" Type="http://schemas.openxmlformats.org/officeDocument/2006/relationships/image" Target="../media/image6.pn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hyperlink" Target="http://flickr.com/photos/fordmotorcompany/2212233461" TargetMode="External"/><Relationship Id="rId4" Type="http://schemas.openxmlformats.org/officeDocument/2006/relationships/hyperlink" Target="http://www.publicdomainpictures.net/view-image.php?image=66611&amp;picture=gear-shift" TargetMode="External"/><Relationship Id="rId9"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microsoft.com/office/2007/relationships/hdphoto" Target="../media/hdphoto1.wdp"/><Relationship Id="rId7" Type="http://schemas.openxmlformats.org/officeDocument/2006/relationships/hyperlink" Target="http://flickr.com/photos/averain/5307753813" TargetMode="External"/><Relationship Id="rId2" Type="http://schemas.openxmlformats.org/officeDocument/2006/relationships/image" Target="../media/image6.pn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png"/><Relationship Id="rId10" Type="http://schemas.openxmlformats.org/officeDocument/2006/relationships/hyperlink" Target="http://flickr.com/photos/fordmotorcompany/2212233461" TargetMode="External"/><Relationship Id="rId4" Type="http://schemas.openxmlformats.org/officeDocument/2006/relationships/hyperlink" Target="http://www.publicdomainpictures.net/view-image.php?image=66611&amp;picture=gear-shift" TargetMode="External"/><Relationship Id="rId9"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www.publicdomainpictures.net/en/view-image.php?image=44463&amp;picture=fuel-gauge"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D727-064C-4565-9C67-11016D64A0AD}"/>
              </a:ext>
            </a:extLst>
          </p:cNvPr>
          <p:cNvSpPr>
            <a:spLocks noGrp="1"/>
          </p:cNvSpPr>
          <p:nvPr>
            <p:ph type="ctrTitle"/>
          </p:nvPr>
        </p:nvSpPr>
        <p:spPr/>
        <p:txBody>
          <a:bodyPr/>
          <a:lstStyle/>
          <a:p>
            <a:r>
              <a:rPr lang="en-US" dirty="0"/>
              <a:t>Capstone II: Business Research</a:t>
            </a:r>
          </a:p>
        </p:txBody>
      </p:sp>
      <p:sp>
        <p:nvSpPr>
          <p:cNvPr id="3" name="Subtitle 2">
            <a:extLst>
              <a:ext uri="{FF2B5EF4-FFF2-40B4-BE49-F238E27FC236}">
                <a16:creationId xmlns:a16="http://schemas.microsoft.com/office/drawing/2014/main" id="{8DA59FE9-2B6A-4D11-8FD3-3306789DEC89}"/>
              </a:ext>
            </a:extLst>
          </p:cNvPr>
          <p:cNvSpPr>
            <a:spLocks noGrp="1"/>
          </p:cNvSpPr>
          <p:nvPr>
            <p:ph type="subTitle" idx="1"/>
          </p:nvPr>
        </p:nvSpPr>
        <p:spPr/>
        <p:txBody>
          <a:bodyPr/>
          <a:lstStyle/>
          <a:p>
            <a:r>
              <a:rPr lang="en-US" dirty="0"/>
              <a:t>J. Alex Huerta</a:t>
            </a:r>
          </a:p>
        </p:txBody>
      </p:sp>
    </p:spTree>
    <p:extLst>
      <p:ext uri="{BB962C8B-B14F-4D97-AF65-F5344CB8AC3E}">
        <p14:creationId xmlns:p14="http://schemas.microsoft.com/office/powerpoint/2010/main" val="4144512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1E06-F3D7-4640-9B82-BE0859FD304F}"/>
              </a:ext>
            </a:extLst>
          </p:cNvPr>
          <p:cNvSpPr>
            <a:spLocks noGrp="1"/>
          </p:cNvSpPr>
          <p:nvPr>
            <p:ph type="title"/>
          </p:nvPr>
        </p:nvSpPr>
        <p:spPr>
          <a:xfrm>
            <a:off x="685800" y="587829"/>
            <a:ext cx="10131425" cy="1456267"/>
          </a:xfrm>
        </p:spPr>
        <p:txBody>
          <a:bodyPr/>
          <a:lstStyle/>
          <a:p>
            <a:r>
              <a:rPr lang="en-US" dirty="0"/>
              <a:t>Auto VS manual transmission - Testing</a:t>
            </a:r>
          </a:p>
        </p:txBody>
      </p:sp>
      <p:graphicFrame>
        <p:nvGraphicFramePr>
          <p:cNvPr id="5" name="Content Placeholder 4">
            <a:extLst>
              <a:ext uri="{FF2B5EF4-FFF2-40B4-BE49-F238E27FC236}">
                <a16:creationId xmlns:a16="http://schemas.microsoft.com/office/drawing/2014/main" id="{F3177215-5541-4BFB-9345-DDF317D37E5C}"/>
              </a:ext>
            </a:extLst>
          </p:cNvPr>
          <p:cNvGraphicFramePr>
            <a:graphicFrameLocks noGrp="1"/>
          </p:cNvGraphicFramePr>
          <p:nvPr>
            <p:ph sz="half" idx="1"/>
            <p:extLst>
              <p:ext uri="{D42A27DB-BD31-4B8C-83A1-F6EECF244321}">
                <p14:modId xmlns:p14="http://schemas.microsoft.com/office/powerpoint/2010/main" val="1189086064"/>
              </p:ext>
            </p:extLst>
          </p:nvPr>
        </p:nvGraphicFramePr>
        <p:xfrm>
          <a:off x="685800" y="2044097"/>
          <a:ext cx="4995863" cy="46832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5">
            <a:extLst>
              <a:ext uri="{FF2B5EF4-FFF2-40B4-BE49-F238E27FC236}">
                <a16:creationId xmlns:a16="http://schemas.microsoft.com/office/drawing/2014/main" id="{FD3195A5-C90C-43E8-8141-FEC531F05C6D}"/>
              </a:ext>
            </a:extLst>
          </p:cNvPr>
          <p:cNvGraphicFramePr>
            <a:graphicFrameLocks noGrp="1"/>
          </p:cNvGraphicFramePr>
          <p:nvPr>
            <p:ph sz="half" idx="2"/>
            <p:extLst>
              <p:ext uri="{D42A27DB-BD31-4B8C-83A1-F6EECF244321}">
                <p14:modId xmlns:p14="http://schemas.microsoft.com/office/powerpoint/2010/main" val="3047049983"/>
              </p:ext>
            </p:extLst>
          </p:nvPr>
        </p:nvGraphicFramePr>
        <p:xfrm>
          <a:off x="5821363" y="2044096"/>
          <a:ext cx="4995862" cy="46832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7877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7DBC-6E3C-4B4E-A5DF-CFC2D9168BC9}"/>
              </a:ext>
            </a:extLst>
          </p:cNvPr>
          <p:cNvSpPr>
            <a:spLocks noGrp="1"/>
          </p:cNvSpPr>
          <p:nvPr>
            <p:ph type="title"/>
          </p:nvPr>
        </p:nvSpPr>
        <p:spPr/>
        <p:txBody>
          <a:bodyPr/>
          <a:lstStyle/>
          <a:p>
            <a:r>
              <a:rPr lang="en-US" dirty="0"/>
              <a:t>Hypothesis 2 – Vehicle Size(A-A)</a:t>
            </a:r>
          </a:p>
        </p:txBody>
      </p:sp>
      <p:sp>
        <p:nvSpPr>
          <p:cNvPr id="3" name="Content Placeholder 2">
            <a:extLst>
              <a:ext uri="{FF2B5EF4-FFF2-40B4-BE49-F238E27FC236}">
                <a16:creationId xmlns:a16="http://schemas.microsoft.com/office/drawing/2014/main" id="{1B8E2ED0-A517-44BE-B84A-009BA6CB8621}"/>
              </a:ext>
            </a:extLst>
          </p:cNvPr>
          <p:cNvSpPr>
            <a:spLocks noGrp="1"/>
          </p:cNvSpPr>
          <p:nvPr>
            <p:ph sz="half" idx="1"/>
          </p:nvPr>
        </p:nvSpPr>
        <p:spPr/>
        <p:txBody>
          <a:bodyPr/>
          <a:lstStyle/>
          <a:p>
            <a:r>
              <a:rPr lang="en-US" dirty="0"/>
              <a:t>A-A test to verify integrity of sample population</a:t>
            </a:r>
          </a:p>
          <a:p>
            <a:r>
              <a:rPr lang="en-US" dirty="0"/>
              <a:t>Two sample groups within both small and medium cars</a:t>
            </a:r>
          </a:p>
          <a:p>
            <a:r>
              <a:rPr lang="en-US" dirty="0"/>
              <a:t>Both populations were internally consistent, P&gt;.05</a:t>
            </a:r>
          </a:p>
          <a:p>
            <a:r>
              <a:rPr lang="en-US" dirty="0"/>
              <a:t>Small: compact, </a:t>
            </a:r>
            <a:r>
              <a:rPr lang="en-US" dirty="0" err="1"/>
              <a:t>minicompact</a:t>
            </a:r>
            <a:r>
              <a:rPr lang="en-US" dirty="0"/>
              <a:t>, subcompact, small station wagon, 2-seater classes</a:t>
            </a:r>
          </a:p>
          <a:p>
            <a:r>
              <a:rPr lang="en-US" dirty="0"/>
              <a:t>Medium: medium, station wagon, medium-large station wagon</a:t>
            </a:r>
          </a:p>
        </p:txBody>
      </p:sp>
      <p:graphicFrame>
        <p:nvGraphicFramePr>
          <p:cNvPr id="14" name="Content Placeholder 13">
            <a:extLst>
              <a:ext uri="{FF2B5EF4-FFF2-40B4-BE49-F238E27FC236}">
                <a16:creationId xmlns:a16="http://schemas.microsoft.com/office/drawing/2014/main" id="{5C33CD0C-61DE-4055-A98B-1F709F7E00E5}"/>
              </a:ext>
            </a:extLst>
          </p:cNvPr>
          <p:cNvGraphicFramePr>
            <a:graphicFrameLocks noGrp="1"/>
          </p:cNvGraphicFramePr>
          <p:nvPr>
            <p:ph sz="half" idx="2"/>
            <p:extLst>
              <p:ext uri="{D42A27DB-BD31-4B8C-83A1-F6EECF244321}">
                <p14:modId xmlns:p14="http://schemas.microsoft.com/office/powerpoint/2010/main" val="2585538891"/>
              </p:ext>
            </p:extLst>
          </p:nvPr>
        </p:nvGraphicFramePr>
        <p:xfrm>
          <a:off x="5821363" y="4010891"/>
          <a:ext cx="4995862" cy="24920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7B271E8F-DA09-477B-87A8-ADA5DA7E36D5}"/>
              </a:ext>
            </a:extLst>
          </p:cNvPr>
          <p:cNvGraphicFramePr>
            <a:graphicFrameLocks/>
          </p:cNvGraphicFramePr>
          <p:nvPr>
            <p:extLst>
              <p:ext uri="{D42A27DB-BD31-4B8C-83A1-F6EECF244321}">
                <p14:modId xmlns:p14="http://schemas.microsoft.com/office/powerpoint/2010/main" val="309923744"/>
              </p:ext>
            </p:extLst>
          </p:nvPr>
        </p:nvGraphicFramePr>
        <p:xfrm>
          <a:off x="5821363" y="1589814"/>
          <a:ext cx="4995862" cy="247303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8478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1E06-F3D7-4640-9B82-BE0859FD304F}"/>
              </a:ext>
            </a:extLst>
          </p:cNvPr>
          <p:cNvSpPr>
            <a:spLocks noGrp="1"/>
          </p:cNvSpPr>
          <p:nvPr>
            <p:ph type="title"/>
          </p:nvPr>
        </p:nvSpPr>
        <p:spPr>
          <a:xfrm>
            <a:off x="685800" y="587829"/>
            <a:ext cx="10131425" cy="1456267"/>
          </a:xfrm>
        </p:spPr>
        <p:txBody>
          <a:bodyPr/>
          <a:lstStyle/>
          <a:p>
            <a:r>
              <a:rPr lang="en-US" dirty="0"/>
              <a:t>Small vs medium Vehicles - Testing</a:t>
            </a:r>
          </a:p>
        </p:txBody>
      </p:sp>
      <p:graphicFrame>
        <p:nvGraphicFramePr>
          <p:cNvPr id="8" name="Content Placeholder 7">
            <a:extLst>
              <a:ext uri="{FF2B5EF4-FFF2-40B4-BE49-F238E27FC236}">
                <a16:creationId xmlns:a16="http://schemas.microsoft.com/office/drawing/2014/main" id="{4F49FC80-253E-4821-98BC-FA0F0FA06E3D}"/>
              </a:ext>
            </a:extLst>
          </p:cNvPr>
          <p:cNvGraphicFramePr>
            <a:graphicFrameLocks noGrp="1"/>
          </p:cNvGraphicFramePr>
          <p:nvPr>
            <p:ph sz="half" idx="1"/>
            <p:extLst>
              <p:ext uri="{D42A27DB-BD31-4B8C-83A1-F6EECF244321}">
                <p14:modId xmlns:p14="http://schemas.microsoft.com/office/powerpoint/2010/main" val="3626302043"/>
              </p:ext>
            </p:extLst>
          </p:nvPr>
        </p:nvGraphicFramePr>
        <p:xfrm>
          <a:off x="685800" y="2044096"/>
          <a:ext cx="4995863" cy="46832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ontent Placeholder 13">
            <a:extLst>
              <a:ext uri="{FF2B5EF4-FFF2-40B4-BE49-F238E27FC236}">
                <a16:creationId xmlns:a16="http://schemas.microsoft.com/office/drawing/2014/main" id="{4F49FC80-253E-4821-98BC-FA0F0FA06E3D}"/>
              </a:ext>
            </a:extLst>
          </p:cNvPr>
          <p:cNvGraphicFramePr>
            <a:graphicFrameLocks noGrp="1"/>
          </p:cNvGraphicFramePr>
          <p:nvPr>
            <p:ph sz="half" idx="2"/>
            <p:extLst>
              <p:ext uri="{D42A27DB-BD31-4B8C-83A1-F6EECF244321}">
                <p14:modId xmlns:p14="http://schemas.microsoft.com/office/powerpoint/2010/main" val="3238552175"/>
              </p:ext>
            </p:extLst>
          </p:nvPr>
        </p:nvGraphicFramePr>
        <p:xfrm>
          <a:off x="5821363" y="2044096"/>
          <a:ext cx="4995862" cy="46832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1679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C966-E4F3-4903-B02E-7D568BB2DE09}"/>
              </a:ext>
            </a:extLst>
          </p:cNvPr>
          <p:cNvSpPr>
            <a:spLocks noGrp="1"/>
          </p:cNvSpPr>
          <p:nvPr>
            <p:ph type="title"/>
          </p:nvPr>
        </p:nvSpPr>
        <p:spPr/>
        <p:txBody>
          <a:bodyPr/>
          <a:lstStyle/>
          <a:p>
            <a:r>
              <a:rPr lang="en-US" dirty="0"/>
              <a:t>Small vs Medium Vehicles – Testing Cont.</a:t>
            </a:r>
          </a:p>
        </p:txBody>
      </p:sp>
      <p:graphicFrame>
        <p:nvGraphicFramePr>
          <p:cNvPr id="5" name="Content Placeholder 4">
            <a:extLst>
              <a:ext uri="{FF2B5EF4-FFF2-40B4-BE49-F238E27FC236}">
                <a16:creationId xmlns:a16="http://schemas.microsoft.com/office/drawing/2014/main" id="{DDA68B63-8A22-434F-9E8E-0BE35950A6BF}"/>
              </a:ext>
            </a:extLst>
          </p:cNvPr>
          <p:cNvGraphicFramePr>
            <a:graphicFrameLocks noGrp="1"/>
          </p:cNvGraphicFramePr>
          <p:nvPr>
            <p:ph sz="half" idx="1"/>
            <p:extLst>
              <p:ext uri="{D42A27DB-BD31-4B8C-83A1-F6EECF244321}">
                <p14:modId xmlns:p14="http://schemas.microsoft.com/office/powerpoint/2010/main" val="555007353"/>
              </p:ext>
            </p:extLst>
          </p:nvPr>
        </p:nvGraphicFramePr>
        <p:xfrm>
          <a:off x="685800" y="2141538"/>
          <a:ext cx="4995863" cy="44099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5">
            <a:extLst>
              <a:ext uri="{FF2B5EF4-FFF2-40B4-BE49-F238E27FC236}">
                <a16:creationId xmlns:a16="http://schemas.microsoft.com/office/drawing/2014/main" id="{2FB6C30E-E4AA-44B6-84EB-2373A48115F1}"/>
              </a:ext>
            </a:extLst>
          </p:cNvPr>
          <p:cNvGraphicFramePr>
            <a:graphicFrameLocks noGrp="1"/>
          </p:cNvGraphicFramePr>
          <p:nvPr>
            <p:ph sz="half" idx="2"/>
            <p:extLst>
              <p:ext uri="{D42A27DB-BD31-4B8C-83A1-F6EECF244321}">
                <p14:modId xmlns:p14="http://schemas.microsoft.com/office/powerpoint/2010/main" val="3767305736"/>
              </p:ext>
            </p:extLst>
          </p:nvPr>
        </p:nvGraphicFramePr>
        <p:xfrm>
          <a:off x="5821363" y="2141537"/>
          <a:ext cx="4995862" cy="44099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33440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7DBC-6E3C-4B4E-A5DF-CFC2D9168BC9}"/>
              </a:ext>
            </a:extLst>
          </p:cNvPr>
          <p:cNvSpPr>
            <a:spLocks noGrp="1"/>
          </p:cNvSpPr>
          <p:nvPr>
            <p:ph type="title"/>
          </p:nvPr>
        </p:nvSpPr>
        <p:spPr/>
        <p:txBody>
          <a:bodyPr/>
          <a:lstStyle/>
          <a:p>
            <a:r>
              <a:rPr lang="en-US" dirty="0"/>
              <a:t>Hypothesis 3 – Manufacturers &amp; Vehicle Class</a:t>
            </a:r>
          </a:p>
        </p:txBody>
      </p:sp>
      <p:sp>
        <p:nvSpPr>
          <p:cNvPr id="3" name="Content Placeholder 2">
            <a:extLst>
              <a:ext uri="{FF2B5EF4-FFF2-40B4-BE49-F238E27FC236}">
                <a16:creationId xmlns:a16="http://schemas.microsoft.com/office/drawing/2014/main" id="{1B8E2ED0-A517-44BE-B84A-009BA6CB8621}"/>
              </a:ext>
            </a:extLst>
          </p:cNvPr>
          <p:cNvSpPr>
            <a:spLocks noGrp="1"/>
          </p:cNvSpPr>
          <p:nvPr>
            <p:ph sz="half" idx="1"/>
          </p:nvPr>
        </p:nvSpPr>
        <p:spPr/>
        <p:txBody>
          <a:bodyPr/>
          <a:lstStyle/>
          <a:p>
            <a:r>
              <a:rPr lang="en-US" dirty="0"/>
              <a:t>A-A test to verify integrity of sample population</a:t>
            </a:r>
          </a:p>
          <a:p>
            <a:r>
              <a:rPr lang="en-US" dirty="0"/>
              <a:t>Two sample groups within manufacturers with hybrid or electric vehicles and those without</a:t>
            </a:r>
          </a:p>
          <a:p>
            <a:r>
              <a:rPr lang="en-US" dirty="0"/>
              <a:t>Both populations were internally consistent, P&gt;.05</a:t>
            </a:r>
          </a:p>
          <a:p>
            <a:r>
              <a:rPr lang="en-US" dirty="0"/>
              <a:t>Sample size smaller than previous tests</a:t>
            </a:r>
          </a:p>
          <a:p>
            <a:pPr marL="0" indent="0">
              <a:buNone/>
            </a:pPr>
            <a:endParaRPr lang="en-US" dirty="0"/>
          </a:p>
          <a:p>
            <a:pPr marL="0" indent="0">
              <a:buNone/>
            </a:pPr>
            <a:endParaRPr lang="en-US" dirty="0"/>
          </a:p>
        </p:txBody>
      </p:sp>
      <p:graphicFrame>
        <p:nvGraphicFramePr>
          <p:cNvPr id="7" name="Chart 6">
            <a:extLst>
              <a:ext uri="{FF2B5EF4-FFF2-40B4-BE49-F238E27FC236}">
                <a16:creationId xmlns:a16="http://schemas.microsoft.com/office/drawing/2014/main" id="{CF3ED45B-68C3-4B4A-9A21-AD75687E2FEA}"/>
              </a:ext>
            </a:extLst>
          </p:cNvPr>
          <p:cNvGraphicFramePr>
            <a:graphicFrameLocks/>
          </p:cNvGraphicFramePr>
          <p:nvPr>
            <p:extLst>
              <p:ext uri="{D42A27DB-BD31-4B8C-83A1-F6EECF244321}">
                <p14:modId xmlns:p14="http://schemas.microsoft.com/office/powerpoint/2010/main" val="759743522"/>
              </p:ext>
            </p:extLst>
          </p:nvPr>
        </p:nvGraphicFramePr>
        <p:xfrm>
          <a:off x="5821362" y="1693728"/>
          <a:ext cx="4865687" cy="2440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547B0188-2FE4-4521-93A7-2C40D34D1F79}"/>
              </a:ext>
            </a:extLst>
          </p:cNvPr>
          <p:cNvGraphicFramePr>
            <a:graphicFrameLocks/>
          </p:cNvGraphicFramePr>
          <p:nvPr>
            <p:extLst>
              <p:ext uri="{D42A27DB-BD31-4B8C-83A1-F6EECF244321}">
                <p14:modId xmlns:p14="http://schemas.microsoft.com/office/powerpoint/2010/main" val="98977108"/>
              </p:ext>
            </p:extLst>
          </p:nvPr>
        </p:nvGraphicFramePr>
        <p:xfrm>
          <a:off x="5868117" y="3951994"/>
          <a:ext cx="4818932" cy="250420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21613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1E06-F3D7-4640-9B82-BE0859FD304F}"/>
              </a:ext>
            </a:extLst>
          </p:cNvPr>
          <p:cNvSpPr>
            <a:spLocks noGrp="1"/>
          </p:cNvSpPr>
          <p:nvPr>
            <p:ph type="title"/>
          </p:nvPr>
        </p:nvSpPr>
        <p:spPr>
          <a:xfrm>
            <a:off x="685800" y="587829"/>
            <a:ext cx="10131425" cy="1456267"/>
          </a:xfrm>
        </p:spPr>
        <p:txBody>
          <a:bodyPr/>
          <a:lstStyle/>
          <a:p>
            <a:r>
              <a:rPr lang="en-US" dirty="0"/>
              <a:t>Manufacturers – Alt. Fuel vs Normal fuel </a:t>
            </a:r>
          </a:p>
        </p:txBody>
      </p:sp>
      <p:graphicFrame>
        <p:nvGraphicFramePr>
          <p:cNvPr id="7" name="Content Placeholder 6">
            <a:extLst>
              <a:ext uri="{FF2B5EF4-FFF2-40B4-BE49-F238E27FC236}">
                <a16:creationId xmlns:a16="http://schemas.microsoft.com/office/drawing/2014/main" id="{F5491004-D180-42CE-B020-AF21BD02264B}"/>
              </a:ext>
            </a:extLst>
          </p:cNvPr>
          <p:cNvGraphicFramePr>
            <a:graphicFrameLocks noGrp="1"/>
          </p:cNvGraphicFramePr>
          <p:nvPr>
            <p:ph sz="half" idx="1"/>
            <p:extLst>
              <p:ext uri="{D42A27DB-BD31-4B8C-83A1-F6EECF244321}">
                <p14:modId xmlns:p14="http://schemas.microsoft.com/office/powerpoint/2010/main" val="3643303472"/>
              </p:ext>
            </p:extLst>
          </p:nvPr>
        </p:nvGraphicFramePr>
        <p:xfrm>
          <a:off x="5821362" y="2044095"/>
          <a:ext cx="4995863" cy="45034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5513EF74-BE6D-4C98-A82B-783B3023F1AA}"/>
              </a:ext>
            </a:extLst>
          </p:cNvPr>
          <p:cNvGraphicFramePr>
            <a:graphicFrameLocks/>
          </p:cNvGraphicFramePr>
          <p:nvPr>
            <p:extLst>
              <p:ext uri="{D42A27DB-BD31-4B8C-83A1-F6EECF244321}">
                <p14:modId xmlns:p14="http://schemas.microsoft.com/office/powerpoint/2010/main" val="3070266661"/>
              </p:ext>
            </p:extLst>
          </p:nvPr>
        </p:nvGraphicFramePr>
        <p:xfrm>
          <a:off x="967581" y="2044095"/>
          <a:ext cx="4572000" cy="44158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48126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3430-529F-4A1C-9FB2-E5C79EA6B38C}"/>
              </a:ext>
            </a:extLst>
          </p:cNvPr>
          <p:cNvSpPr>
            <a:spLocks noGrp="1"/>
          </p:cNvSpPr>
          <p:nvPr>
            <p:ph type="title"/>
          </p:nvPr>
        </p:nvSpPr>
        <p:spPr/>
        <p:txBody>
          <a:bodyPr/>
          <a:lstStyle/>
          <a:p>
            <a:r>
              <a:rPr lang="en-US" dirty="0"/>
              <a:t>Conclusion &amp; Final Recommendations</a:t>
            </a:r>
          </a:p>
        </p:txBody>
      </p:sp>
      <p:sp>
        <p:nvSpPr>
          <p:cNvPr id="3" name="Content Placeholder 2">
            <a:extLst>
              <a:ext uri="{FF2B5EF4-FFF2-40B4-BE49-F238E27FC236}">
                <a16:creationId xmlns:a16="http://schemas.microsoft.com/office/drawing/2014/main" id="{1FC4302A-938E-4817-9249-907CEDB87D39}"/>
              </a:ext>
            </a:extLst>
          </p:cNvPr>
          <p:cNvSpPr>
            <a:spLocks noGrp="1"/>
          </p:cNvSpPr>
          <p:nvPr>
            <p:ph sz="half" idx="1"/>
          </p:nvPr>
        </p:nvSpPr>
        <p:spPr/>
        <p:txBody>
          <a:bodyPr/>
          <a:lstStyle/>
          <a:p>
            <a:r>
              <a:rPr lang="en-US" dirty="0"/>
              <a:t>Further study into root causes of these differences (correlation == causation)</a:t>
            </a:r>
          </a:p>
          <a:p>
            <a:r>
              <a:rPr lang="en-US" dirty="0"/>
              <a:t>Research more economical solutions to the transmission divide (lots of people can’t drive stick; how do you get the fuel savings to those people?)</a:t>
            </a:r>
          </a:p>
          <a:p>
            <a:r>
              <a:rPr lang="en-US" dirty="0"/>
              <a:t>Explore annual fuel cost/vs mpg divide in small vehicles</a:t>
            </a:r>
          </a:p>
        </p:txBody>
      </p:sp>
      <p:pic>
        <p:nvPicPr>
          <p:cNvPr id="7" name="Content Placeholder 6">
            <a:extLst>
              <a:ext uri="{FF2B5EF4-FFF2-40B4-BE49-F238E27FC236}">
                <a16:creationId xmlns:a16="http://schemas.microsoft.com/office/drawing/2014/main" id="{D057AACF-44D4-4163-ACB1-73D711A6D87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50671" y="2141538"/>
            <a:ext cx="2737246" cy="3649662"/>
          </a:xfrm>
        </p:spPr>
      </p:pic>
      <p:sp>
        <p:nvSpPr>
          <p:cNvPr id="5" name="TextBox 4">
            <a:extLst>
              <a:ext uri="{FF2B5EF4-FFF2-40B4-BE49-F238E27FC236}">
                <a16:creationId xmlns:a16="http://schemas.microsoft.com/office/drawing/2014/main" id="{65B53097-D155-4868-A84D-A149402CFBA5}"/>
              </a:ext>
            </a:extLst>
          </p:cNvPr>
          <p:cNvSpPr txBox="1"/>
          <p:nvPr/>
        </p:nvSpPr>
        <p:spPr>
          <a:xfrm>
            <a:off x="5481633" y="6270467"/>
            <a:ext cx="1228734" cy="369332"/>
          </a:xfrm>
          <a:prstGeom prst="rect">
            <a:avLst/>
          </a:prstGeom>
          <a:noFill/>
        </p:spPr>
        <p:txBody>
          <a:bodyPr wrap="none" rtlCol="0">
            <a:spAutoFit/>
          </a:bodyPr>
          <a:lstStyle/>
          <a:p>
            <a:r>
              <a:rPr lang="en-US" i="1" dirty="0"/>
              <a:t>Thank you!</a:t>
            </a:r>
          </a:p>
        </p:txBody>
      </p:sp>
    </p:spTree>
    <p:extLst>
      <p:ext uri="{BB962C8B-B14F-4D97-AF65-F5344CB8AC3E}">
        <p14:creationId xmlns:p14="http://schemas.microsoft.com/office/powerpoint/2010/main" val="66986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C043C-7081-41CF-8D96-67ADD386BBA9}"/>
              </a:ext>
            </a:extLst>
          </p:cNvPr>
          <p:cNvSpPr>
            <a:spLocks noGrp="1"/>
          </p:cNvSpPr>
          <p:nvPr>
            <p:ph type="title"/>
          </p:nvPr>
        </p:nvSpPr>
        <p:spPr/>
        <p:txBody>
          <a:bodyPr/>
          <a:lstStyle/>
          <a:p>
            <a:r>
              <a:rPr lang="en-US" dirty="0"/>
              <a:t>Premise </a:t>
            </a:r>
          </a:p>
        </p:txBody>
      </p:sp>
      <p:sp>
        <p:nvSpPr>
          <p:cNvPr id="3" name="Content Placeholder 2">
            <a:extLst>
              <a:ext uri="{FF2B5EF4-FFF2-40B4-BE49-F238E27FC236}">
                <a16:creationId xmlns:a16="http://schemas.microsoft.com/office/drawing/2014/main" id="{503212C9-5817-4BD9-95F3-FA89989B8639}"/>
              </a:ext>
            </a:extLst>
          </p:cNvPr>
          <p:cNvSpPr>
            <a:spLocks noGrp="1"/>
          </p:cNvSpPr>
          <p:nvPr>
            <p:ph idx="1"/>
          </p:nvPr>
        </p:nvSpPr>
        <p:spPr/>
        <p:txBody>
          <a:bodyPr>
            <a:normAutofit fontScale="92500"/>
          </a:bodyPr>
          <a:lstStyle/>
          <a:p>
            <a:r>
              <a:rPr lang="en-US" sz="3200" dirty="0"/>
              <a:t>“</a:t>
            </a:r>
            <a:r>
              <a:rPr lang="en-US" sz="3200" b="0" i="0" u="none" strike="noStrike" kern="1200" dirty="0">
                <a:effectLst/>
                <a:latin typeface="Calibri" panose="020F0502020204030204" pitchFamily="34" charset="0"/>
              </a:rPr>
              <a:t>In this scenario, you're consulting for a high-visibility online consumer products review site. You've been asked to provide data-backed analysis and recommendations around vehicle fuel economy. Your client is especially interested in being able to offer advice around vehicle types, manufacturers, and technical specs. They want to understand how those might drive fuel economy and annual fuel costs.”</a:t>
            </a:r>
            <a:endParaRPr lang="en-US" sz="3200" b="0" i="0" u="none" strike="noStrike" dirty="0">
              <a:effectLst/>
              <a:latin typeface="Arial" panose="020B0604020202020204" pitchFamily="34" charset="0"/>
            </a:endParaRPr>
          </a:p>
          <a:p>
            <a:endParaRPr lang="en-US" sz="3200" dirty="0"/>
          </a:p>
        </p:txBody>
      </p:sp>
    </p:spTree>
    <p:extLst>
      <p:ext uri="{BB962C8B-B14F-4D97-AF65-F5344CB8AC3E}">
        <p14:creationId xmlns:p14="http://schemas.microsoft.com/office/powerpoint/2010/main" val="1518469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6D48-90B9-454A-BE14-2A108304C369}"/>
              </a:ext>
            </a:extLst>
          </p:cNvPr>
          <p:cNvSpPr>
            <a:spLocks noGrp="1"/>
          </p:cNvSpPr>
          <p:nvPr>
            <p:ph type="title"/>
          </p:nvPr>
        </p:nvSpPr>
        <p:spPr/>
        <p:txBody>
          <a:bodyPr/>
          <a:lstStyle/>
          <a:p>
            <a:r>
              <a:rPr lang="en-US" dirty="0" err="1"/>
              <a:t>INtroduction</a:t>
            </a:r>
            <a:endParaRPr lang="en-US" dirty="0"/>
          </a:p>
        </p:txBody>
      </p:sp>
      <p:sp>
        <p:nvSpPr>
          <p:cNvPr id="3" name="Content Placeholder 2">
            <a:extLst>
              <a:ext uri="{FF2B5EF4-FFF2-40B4-BE49-F238E27FC236}">
                <a16:creationId xmlns:a16="http://schemas.microsoft.com/office/drawing/2014/main" id="{9C330450-F5F0-4C5A-802D-E3590B6F1C69}"/>
              </a:ext>
            </a:extLst>
          </p:cNvPr>
          <p:cNvSpPr>
            <a:spLocks noGrp="1"/>
          </p:cNvSpPr>
          <p:nvPr>
            <p:ph sz="half" idx="1"/>
          </p:nvPr>
        </p:nvSpPr>
        <p:spPr/>
        <p:txBody>
          <a:bodyPr/>
          <a:lstStyle/>
          <a:p>
            <a:r>
              <a:rPr lang="en-US" dirty="0"/>
              <a:t>We’re looking for statistically significant differences in fuel economy based on a variety of categories</a:t>
            </a:r>
          </a:p>
          <a:p>
            <a:r>
              <a:rPr lang="en-US" dirty="0"/>
              <a:t>Narrowing down what could be relevant is important</a:t>
            </a:r>
          </a:p>
          <a:p>
            <a:r>
              <a:rPr lang="en-US" dirty="0"/>
              <a:t>What statistics should be our dependent variables?</a:t>
            </a:r>
          </a:p>
          <a:p>
            <a:r>
              <a:rPr lang="en-US" dirty="0"/>
              <a:t>What confounding variables might skew our data?</a:t>
            </a:r>
          </a:p>
        </p:txBody>
      </p:sp>
      <p:pic>
        <p:nvPicPr>
          <p:cNvPr id="6" name="Content Placeholder 5">
            <a:extLst>
              <a:ext uri="{FF2B5EF4-FFF2-40B4-BE49-F238E27FC236}">
                <a16:creationId xmlns:a16="http://schemas.microsoft.com/office/drawing/2014/main" id="{BBB25247-081D-4D25-B44D-48C0AB2E51DC}"/>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35938" y="1049244"/>
            <a:ext cx="4902635" cy="4902635"/>
          </a:xfrm>
        </p:spPr>
      </p:pic>
    </p:spTree>
    <p:extLst>
      <p:ext uri="{BB962C8B-B14F-4D97-AF65-F5344CB8AC3E}">
        <p14:creationId xmlns:p14="http://schemas.microsoft.com/office/powerpoint/2010/main" val="1418085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6D48-90B9-454A-BE14-2A108304C369}"/>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9C330450-F5F0-4C5A-802D-E3590B6F1C69}"/>
              </a:ext>
            </a:extLst>
          </p:cNvPr>
          <p:cNvSpPr>
            <a:spLocks noGrp="1"/>
          </p:cNvSpPr>
          <p:nvPr>
            <p:ph sz="half" idx="1"/>
          </p:nvPr>
        </p:nvSpPr>
        <p:spPr>
          <a:xfrm>
            <a:off x="685802" y="1744497"/>
            <a:ext cx="4995334" cy="4106334"/>
          </a:xfrm>
        </p:spPr>
        <p:txBody>
          <a:bodyPr anchor="t">
            <a:normAutofit/>
          </a:bodyPr>
          <a:lstStyle/>
          <a:p>
            <a:r>
              <a:rPr lang="en-US" sz="2200" dirty="0"/>
              <a:t>Hypothesis One: </a:t>
            </a:r>
            <a:r>
              <a:rPr lang="en-US" sz="2200" b="0" i="0" u="none" strike="noStrike" dirty="0">
                <a:effectLst/>
                <a:latin typeface="Calibri" panose="020F0502020204030204" pitchFamily="34" charset="0"/>
              </a:rPr>
              <a:t>There will be a statistically significant difference in fuel economy between Manual and Automatic Transmissions</a:t>
            </a:r>
            <a:r>
              <a:rPr lang="en-US" sz="2200" dirty="0"/>
              <a:t> </a:t>
            </a:r>
          </a:p>
        </p:txBody>
      </p:sp>
      <p:pic>
        <p:nvPicPr>
          <p:cNvPr id="8" name="Content Placeholder 7">
            <a:extLst>
              <a:ext uri="{FF2B5EF4-FFF2-40B4-BE49-F238E27FC236}">
                <a16:creationId xmlns:a16="http://schemas.microsoft.com/office/drawing/2014/main" id="{FFA8B2DF-5B87-4579-9F1C-31939FDA12C7}"/>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09758" y="93593"/>
            <a:ext cx="4781179" cy="3165040"/>
          </a:xfrm>
        </p:spPr>
      </p:pic>
    </p:spTree>
    <p:extLst>
      <p:ext uri="{BB962C8B-B14F-4D97-AF65-F5344CB8AC3E}">
        <p14:creationId xmlns:p14="http://schemas.microsoft.com/office/powerpoint/2010/main" val="395085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6D48-90B9-454A-BE14-2A108304C369}"/>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9C330450-F5F0-4C5A-802D-E3590B6F1C69}"/>
              </a:ext>
            </a:extLst>
          </p:cNvPr>
          <p:cNvSpPr>
            <a:spLocks noGrp="1"/>
          </p:cNvSpPr>
          <p:nvPr>
            <p:ph sz="half" idx="1"/>
          </p:nvPr>
        </p:nvSpPr>
        <p:spPr>
          <a:xfrm>
            <a:off x="685802" y="1760405"/>
            <a:ext cx="4995334" cy="4106334"/>
          </a:xfrm>
        </p:spPr>
        <p:txBody>
          <a:bodyPr anchor="t">
            <a:normAutofit/>
          </a:bodyPr>
          <a:lstStyle/>
          <a:p>
            <a:r>
              <a:rPr lang="en-US" sz="2200" dirty="0">
                <a:solidFill>
                  <a:schemeClr val="tx1">
                    <a:lumMod val="50000"/>
                  </a:schemeClr>
                </a:solidFill>
              </a:rPr>
              <a:t>Hypothesis One: </a:t>
            </a:r>
            <a:r>
              <a:rPr lang="en-US" sz="2200" b="0" i="0" u="none" strike="noStrike" dirty="0">
                <a:solidFill>
                  <a:schemeClr val="tx1">
                    <a:lumMod val="50000"/>
                  </a:schemeClr>
                </a:solidFill>
                <a:effectLst/>
                <a:latin typeface="Calibri" panose="020F0502020204030204" pitchFamily="34" charset="0"/>
              </a:rPr>
              <a:t>There will be a statistically significant difference in fuel economy between Manual and Automatic Transmissions</a:t>
            </a:r>
            <a:r>
              <a:rPr lang="en-US" sz="2200" dirty="0">
                <a:solidFill>
                  <a:schemeClr val="tx1">
                    <a:lumMod val="50000"/>
                  </a:schemeClr>
                </a:solidFill>
              </a:rPr>
              <a:t> </a:t>
            </a:r>
          </a:p>
          <a:p>
            <a:r>
              <a:rPr lang="en-US" sz="2200" dirty="0"/>
              <a:t>Hypothesis Two: </a:t>
            </a:r>
            <a:r>
              <a:rPr lang="en-US" sz="2200" b="0" i="0" u="none" strike="noStrike" dirty="0">
                <a:effectLst/>
                <a:latin typeface="Calibri" panose="020F0502020204030204" pitchFamily="34" charset="0"/>
              </a:rPr>
              <a:t>There will be a statistically significant difference in fuel economy between small and midsize vehicles</a:t>
            </a:r>
            <a:r>
              <a:rPr lang="en-US" sz="2200" dirty="0"/>
              <a:t> </a:t>
            </a:r>
          </a:p>
        </p:txBody>
      </p:sp>
      <p:pic>
        <p:nvPicPr>
          <p:cNvPr id="8" name="Content Placeholder 7">
            <a:extLst>
              <a:ext uri="{FF2B5EF4-FFF2-40B4-BE49-F238E27FC236}">
                <a16:creationId xmlns:a16="http://schemas.microsoft.com/office/drawing/2014/main" id="{FFA8B2DF-5B87-4579-9F1C-31939FDA12C7}"/>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09758" y="93593"/>
            <a:ext cx="4781179" cy="3165040"/>
          </a:xfrm>
        </p:spPr>
      </p:pic>
      <p:pic>
        <p:nvPicPr>
          <p:cNvPr id="10" name="Picture 9">
            <a:extLst>
              <a:ext uri="{FF2B5EF4-FFF2-40B4-BE49-F238E27FC236}">
                <a16:creationId xmlns:a16="http://schemas.microsoft.com/office/drawing/2014/main" id="{F44BADA2-EC6A-4782-AC64-9BA32FA7DED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23860" y="1973391"/>
            <a:ext cx="4752975" cy="3171825"/>
          </a:xfrm>
          <a:prstGeom prst="rect">
            <a:avLst/>
          </a:prstGeom>
        </p:spPr>
      </p:pic>
    </p:spTree>
    <p:extLst>
      <p:ext uri="{BB962C8B-B14F-4D97-AF65-F5344CB8AC3E}">
        <p14:creationId xmlns:p14="http://schemas.microsoft.com/office/powerpoint/2010/main" val="1028537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6D48-90B9-454A-BE14-2A108304C369}"/>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9C330450-F5F0-4C5A-802D-E3590B6F1C69}"/>
              </a:ext>
            </a:extLst>
          </p:cNvPr>
          <p:cNvSpPr>
            <a:spLocks noGrp="1"/>
          </p:cNvSpPr>
          <p:nvPr>
            <p:ph sz="half" idx="1"/>
          </p:nvPr>
        </p:nvSpPr>
        <p:spPr>
          <a:xfrm>
            <a:off x="677851" y="1776301"/>
            <a:ext cx="4995334" cy="4106334"/>
          </a:xfrm>
        </p:spPr>
        <p:txBody>
          <a:bodyPr anchor="t">
            <a:normAutofit fontScale="92500" lnSpcReduction="20000"/>
          </a:bodyPr>
          <a:lstStyle/>
          <a:p>
            <a:r>
              <a:rPr lang="en-US" sz="2400" dirty="0">
                <a:solidFill>
                  <a:schemeClr val="tx1">
                    <a:lumMod val="50000"/>
                  </a:schemeClr>
                </a:solidFill>
              </a:rPr>
              <a:t>Hypothesis One: </a:t>
            </a:r>
            <a:r>
              <a:rPr lang="en-US" sz="2400" b="0" i="0" u="none" strike="noStrike" dirty="0">
                <a:solidFill>
                  <a:schemeClr val="tx1">
                    <a:lumMod val="50000"/>
                  </a:schemeClr>
                </a:solidFill>
                <a:effectLst/>
                <a:latin typeface="Calibri" panose="020F0502020204030204" pitchFamily="34" charset="0"/>
              </a:rPr>
              <a:t>There will be a statistically significant difference in fuel economy between Manual and Automatic Transmissions</a:t>
            </a:r>
            <a:r>
              <a:rPr lang="en-US" sz="2400" dirty="0">
                <a:solidFill>
                  <a:schemeClr val="tx1">
                    <a:lumMod val="50000"/>
                  </a:schemeClr>
                </a:solidFill>
              </a:rPr>
              <a:t> </a:t>
            </a:r>
          </a:p>
          <a:p>
            <a:r>
              <a:rPr lang="en-US" sz="2400" dirty="0">
                <a:solidFill>
                  <a:schemeClr val="tx1">
                    <a:lumMod val="50000"/>
                  </a:schemeClr>
                </a:solidFill>
              </a:rPr>
              <a:t>Hypothesis Two: </a:t>
            </a:r>
            <a:r>
              <a:rPr lang="en-US" sz="2400" b="0" i="0" u="none" strike="noStrike" dirty="0">
                <a:solidFill>
                  <a:schemeClr val="tx1">
                    <a:lumMod val="50000"/>
                  </a:schemeClr>
                </a:solidFill>
                <a:effectLst/>
                <a:latin typeface="Calibri" panose="020F0502020204030204" pitchFamily="34" charset="0"/>
              </a:rPr>
              <a:t>There will be a statistically significant difference in fuel economy between small and midsize vehicles</a:t>
            </a:r>
            <a:r>
              <a:rPr lang="en-US" sz="2400" dirty="0">
                <a:solidFill>
                  <a:schemeClr val="tx1">
                    <a:lumMod val="50000"/>
                  </a:schemeClr>
                </a:solidFill>
              </a:rPr>
              <a:t> </a:t>
            </a:r>
          </a:p>
          <a:p>
            <a:r>
              <a:rPr lang="en-US" sz="2400" dirty="0"/>
              <a:t>Hypothesis Three: </a:t>
            </a:r>
            <a:r>
              <a:rPr lang="en-US" sz="2400" b="0" i="0" u="none" strike="noStrike" dirty="0">
                <a:effectLst/>
                <a:latin typeface="Calibri" panose="020F0502020204030204" pitchFamily="34" charset="0"/>
              </a:rPr>
              <a:t>There will be a statistically significant difference in fuel economy between manufacturers that make at least one hybrid/electric vehicle and those that do not</a:t>
            </a:r>
            <a:r>
              <a:rPr lang="en-US" sz="2400" dirty="0"/>
              <a:t> </a:t>
            </a:r>
          </a:p>
        </p:txBody>
      </p:sp>
      <p:pic>
        <p:nvPicPr>
          <p:cNvPr id="8" name="Content Placeholder 7">
            <a:extLst>
              <a:ext uri="{FF2B5EF4-FFF2-40B4-BE49-F238E27FC236}">
                <a16:creationId xmlns:a16="http://schemas.microsoft.com/office/drawing/2014/main" id="{FFA8B2DF-5B87-4579-9F1C-31939FDA12C7}"/>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09758" y="93593"/>
            <a:ext cx="4781179" cy="3165040"/>
          </a:xfrm>
        </p:spPr>
      </p:pic>
      <p:pic>
        <p:nvPicPr>
          <p:cNvPr id="10" name="Picture 9">
            <a:extLst>
              <a:ext uri="{FF2B5EF4-FFF2-40B4-BE49-F238E27FC236}">
                <a16:creationId xmlns:a16="http://schemas.microsoft.com/office/drawing/2014/main" id="{F44BADA2-EC6A-4782-AC64-9BA32FA7DED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423860" y="1973391"/>
            <a:ext cx="4752975" cy="3171825"/>
          </a:xfrm>
          <a:prstGeom prst="rect">
            <a:avLst/>
          </a:prstGeom>
        </p:spPr>
      </p:pic>
      <p:sp>
        <p:nvSpPr>
          <p:cNvPr id="11" name="TextBox 10">
            <a:extLst>
              <a:ext uri="{FF2B5EF4-FFF2-40B4-BE49-F238E27FC236}">
                <a16:creationId xmlns:a16="http://schemas.microsoft.com/office/drawing/2014/main" id="{B844CC80-4919-4560-AE7D-08DD8DF65407}"/>
              </a:ext>
            </a:extLst>
          </p:cNvPr>
          <p:cNvSpPr txBox="1"/>
          <p:nvPr/>
        </p:nvSpPr>
        <p:spPr>
          <a:xfrm>
            <a:off x="6437962" y="5228339"/>
            <a:ext cx="4752975" cy="230832"/>
          </a:xfrm>
          <a:prstGeom prst="rect">
            <a:avLst/>
          </a:prstGeom>
          <a:noFill/>
        </p:spPr>
        <p:txBody>
          <a:bodyPr wrap="square" rtlCol="0">
            <a:spAutoFit/>
          </a:bodyPr>
          <a:lstStyle/>
          <a:p>
            <a:r>
              <a:rPr lang="en-US" sz="900">
                <a:hlinkClick r:id="rId7" tooltip="http://flickr.com/photos/averain/5307753813"/>
              </a:rPr>
              <a:t>This Photo</a:t>
            </a:r>
            <a:r>
              <a:rPr lang="en-US" sz="900"/>
              <a:t> by Unknown Author is licensed under </a:t>
            </a:r>
            <a:r>
              <a:rPr lang="en-US" sz="900">
                <a:hlinkClick r:id="rId8" tooltip="https://creativecommons.org/licenses/by/3.0/"/>
              </a:rPr>
              <a:t>CC BY</a:t>
            </a:r>
            <a:endParaRPr lang="en-US" sz="900"/>
          </a:p>
        </p:txBody>
      </p:sp>
      <p:pic>
        <p:nvPicPr>
          <p:cNvPr id="13" name="Picture 12">
            <a:extLst>
              <a:ext uri="{FF2B5EF4-FFF2-40B4-BE49-F238E27FC236}">
                <a16:creationId xmlns:a16="http://schemas.microsoft.com/office/drawing/2014/main" id="{07C3F481-9C49-4298-8469-D716514F1CB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423859" y="3859975"/>
            <a:ext cx="4752976" cy="2941702"/>
          </a:xfrm>
          <a:prstGeom prst="rect">
            <a:avLst/>
          </a:prstGeom>
        </p:spPr>
      </p:pic>
    </p:spTree>
    <p:extLst>
      <p:ext uri="{BB962C8B-B14F-4D97-AF65-F5344CB8AC3E}">
        <p14:creationId xmlns:p14="http://schemas.microsoft.com/office/powerpoint/2010/main" val="41861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6D48-90B9-454A-BE14-2A108304C369}"/>
              </a:ext>
            </a:extLst>
          </p:cNvPr>
          <p:cNvSpPr>
            <a:spLocks noGrp="1"/>
          </p:cNvSpPr>
          <p:nvPr>
            <p:ph type="title"/>
          </p:nvPr>
        </p:nvSpPr>
        <p:spPr/>
        <p:txBody>
          <a:bodyPr/>
          <a:lstStyle/>
          <a:p>
            <a:r>
              <a:rPr lang="en-US" dirty="0"/>
              <a:t>Hypotheses</a:t>
            </a:r>
          </a:p>
        </p:txBody>
      </p:sp>
      <p:pic>
        <p:nvPicPr>
          <p:cNvPr id="8" name="Content Placeholder 7">
            <a:extLst>
              <a:ext uri="{FF2B5EF4-FFF2-40B4-BE49-F238E27FC236}">
                <a16:creationId xmlns:a16="http://schemas.microsoft.com/office/drawing/2014/main" id="{FFA8B2DF-5B87-4579-9F1C-31939FDA12C7}"/>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09758" y="93593"/>
            <a:ext cx="4781179" cy="3165040"/>
          </a:xfrm>
        </p:spPr>
      </p:pic>
      <p:pic>
        <p:nvPicPr>
          <p:cNvPr id="10" name="Picture 9">
            <a:extLst>
              <a:ext uri="{FF2B5EF4-FFF2-40B4-BE49-F238E27FC236}">
                <a16:creationId xmlns:a16="http://schemas.microsoft.com/office/drawing/2014/main" id="{F44BADA2-EC6A-4782-AC64-9BA32FA7DED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423860" y="1973391"/>
            <a:ext cx="4752975" cy="3171825"/>
          </a:xfrm>
          <a:prstGeom prst="rect">
            <a:avLst/>
          </a:prstGeom>
        </p:spPr>
      </p:pic>
      <p:sp>
        <p:nvSpPr>
          <p:cNvPr id="11" name="TextBox 10">
            <a:extLst>
              <a:ext uri="{FF2B5EF4-FFF2-40B4-BE49-F238E27FC236}">
                <a16:creationId xmlns:a16="http://schemas.microsoft.com/office/drawing/2014/main" id="{B844CC80-4919-4560-AE7D-08DD8DF65407}"/>
              </a:ext>
            </a:extLst>
          </p:cNvPr>
          <p:cNvSpPr txBox="1"/>
          <p:nvPr/>
        </p:nvSpPr>
        <p:spPr>
          <a:xfrm>
            <a:off x="6437962" y="5228339"/>
            <a:ext cx="4752975" cy="230832"/>
          </a:xfrm>
          <a:prstGeom prst="rect">
            <a:avLst/>
          </a:prstGeom>
          <a:noFill/>
        </p:spPr>
        <p:txBody>
          <a:bodyPr wrap="square" rtlCol="0">
            <a:spAutoFit/>
          </a:bodyPr>
          <a:lstStyle/>
          <a:p>
            <a:r>
              <a:rPr lang="en-US" sz="900">
                <a:hlinkClick r:id="rId7" tooltip="http://flickr.com/photos/averain/5307753813"/>
              </a:rPr>
              <a:t>This Photo</a:t>
            </a:r>
            <a:r>
              <a:rPr lang="en-US" sz="900"/>
              <a:t> by Unknown Author is licensed under </a:t>
            </a:r>
            <a:r>
              <a:rPr lang="en-US" sz="900">
                <a:hlinkClick r:id="rId8" tooltip="https://creativecommons.org/licenses/by/3.0/"/>
              </a:rPr>
              <a:t>CC BY</a:t>
            </a:r>
            <a:endParaRPr lang="en-US" sz="900"/>
          </a:p>
        </p:txBody>
      </p:sp>
      <p:pic>
        <p:nvPicPr>
          <p:cNvPr id="13" name="Picture 12">
            <a:extLst>
              <a:ext uri="{FF2B5EF4-FFF2-40B4-BE49-F238E27FC236}">
                <a16:creationId xmlns:a16="http://schemas.microsoft.com/office/drawing/2014/main" id="{07C3F481-9C49-4298-8469-D716514F1CB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423859" y="3859975"/>
            <a:ext cx="4752976" cy="2941702"/>
          </a:xfrm>
          <a:prstGeom prst="rect">
            <a:avLst/>
          </a:prstGeom>
        </p:spPr>
      </p:pic>
      <p:sp>
        <p:nvSpPr>
          <p:cNvPr id="12" name="Content Placeholder 2">
            <a:extLst>
              <a:ext uri="{FF2B5EF4-FFF2-40B4-BE49-F238E27FC236}">
                <a16:creationId xmlns:a16="http://schemas.microsoft.com/office/drawing/2014/main" id="{DB26FF4F-3B71-4B80-ACE8-EC28A704E5E0}"/>
              </a:ext>
            </a:extLst>
          </p:cNvPr>
          <p:cNvSpPr txBox="1">
            <a:spLocks/>
          </p:cNvSpPr>
          <p:nvPr/>
        </p:nvSpPr>
        <p:spPr>
          <a:xfrm>
            <a:off x="677851" y="1776301"/>
            <a:ext cx="4995334" cy="4106334"/>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dirty="0"/>
              <a:t>Hypothesis One: </a:t>
            </a:r>
            <a:r>
              <a:rPr lang="en-US" sz="2400" dirty="0">
                <a:latin typeface="Calibri" panose="020F0502020204030204" pitchFamily="34" charset="0"/>
              </a:rPr>
              <a:t>There will be a statistically significant difference in fuel economy between Manual and Automatic Transmissions</a:t>
            </a:r>
            <a:r>
              <a:rPr lang="en-US" sz="2400" dirty="0"/>
              <a:t> </a:t>
            </a:r>
          </a:p>
          <a:p>
            <a:r>
              <a:rPr lang="en-US" sz="2400" dirty="0"/>
              <a:t>Hypothesis Two: </a:t>
            </a:r>
            <a:r>
              <a:rPr lang="en-US" sz="2400" dirty="0">
                <a:latin typeface="Calibri" panose="020F0502020204030204" pitchFamily="34" charset="0"/>
              </a:rPr>
              <a:t>There will be a statistically significant difference in fuel economy between small and midsize vehicles</a:t>
            </a:r>
            <a:r>
              <a:rPr lang="en-US" sz="2400" dirty="0"/>
              <a:t> </a:t>
            </a:r>
          </a:p>
          <a:p>
            <a:r>
              <a:rPr lang="en-US" sz="2400" dirty="0"/>
              <a:t>Hypothesis Three: </a:t>
            </a:r>
            <a:r>
              <a:rPr lang="en-US" sz="2400" dirty="0">
                <a:latin typeface="Calibri" panose="020F0502020204030204" pitchFamily="34" charset="0"/>
              </a:rPr>
              <a:t>There will be a statistically significant difference in fuel economy between manufacturers that make at least one hybrid/electric vehicle and those that do not</a:t>
            </a:r>
            <a:r>
              <a:rPr lang="en-US" sz="2400" dirty="0"/>
              <a:t> </a:t>
            </a:r>
          </a:p>
        </p:txBody>
      </p:sp>
    </p:spTree>
    <p:extLst>
      <p:ext uri="{BB962C8B-B14F-4D97-AF65-F5344CB8AC3E}">
        <p14:creationId xmlns:p14="http://schemas.microsoft.com/office/powerpoint/2010/main" val="141981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953F-AB38-433E-A83A-BC912F15493B}"/>
              </a:ext>
            </a:extLst>
          </p:cNvPr>
          <p:cNvSpPr>
            <a:spLocks noGrp="1"/>
          </p:cNvSpPr>
          <p:nvPr>
            <p:ph type="title"/>
          </p:nvPr>
        </p:nvSpPr>
        <p:spPr/>
        <p:txBody>
          <a:bodyPr/>
          <a:lstStyle/>
          <a:p>
            <a:r>
              <a:rPr lang="en-US" dirty="0"/>
              <a:t>Variables, Explained</a:t>
            </a:r>
          </a:p>
        </p:txBody>
      </p:sp>
      <p:pic>
        <p:nvPicPr>
          <p:cNvPr id="8" name="Content Placeholder 7">
            <a:extLst>
              <a:ext uri="{FF2B5EF4-FFF2-40B4-BE49-F238E27FC236}">
                <a16:creationId xmlns:a16="http://schemas.microsoft.com/office/drawing/2014/main" id="{AA753639-CB8D-4B95-B929-A0C69EEFA3EA}"/>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75645" y="2141538"/>
            <a:ext cx="4616173" cy="3649662"/>
          </a:xfrm>
        </p:spPr>
      </p:pic>
      <p:sp>
        <p:nvSpPr>
          <p:cNvPr id="6" name="Content Placeholder 2">
            <a:extLst>
              <a:ext uri="{FF2B5EF4-FFF2-40B4-BE49-F238E27FC236}">
                <a16:creationId xmlns:a16="http://schemas.microsoft.com/office/drawing/2014/main" id="{69385ACB-8440-4F51-BFCB-E5A462D81A85}"/>
              </a:ext>
            </a:extLst>
          </p:cNvPr>
          <p:cNvSpPr>
            <a:spLocks noGrp="1"/>
          </p:cNvSpPr>
          <p:nvPr>
            <p:ph sz="half" idx="2"/>
          </p:nvPr>
        </p:nvSpPr>
        <p:spPr>
          <a:xfrm>
            <a:off x="5821363" y="2141538"/>
            <a:ext cx="4995862" cy="3649662"/>
          </a:xfrm>
        </p:spPr>
        <p:txBody>
          <a:bodyPr>
            <a:normAutofit lnSpcReduction="10000"/>
          </a:bodyPr>
          <a:lstStyle/>
          <a:p>
            <a:r>
              <a:rPr lang="en-US" sz="2400" dirty="0"/>
              <a:t>Total Average MPG – Average Combined MPG for all Fuels</a:t>
            </a:r>
          </a:p>
          <a:p>
            <a:r>
              <a:rPr lang="en-US" sz="2400" dirty="0"/>
              <a:t>Total Annual Fuel Costs – combined fuel costs for all fuels</a:t>
            </a:r>
          </a:p>
          <a:p>
            <a:r>
              <a:rPr lang="en-US" sz="2400" dirty="0"/>
              <a:t>Continuous Variables, t test</a:t>
            </a:r>
          </a:p>
          <a:p>
            <a:r>
              <a:rPr lang="en-US" sz="2400" dirty="0"/>
              <a:t>Data reliability &amp; Sample Size</a:t>
            </a:r>
          </a:p>
          <a:p>
            <a:r>
              <a:rPr lang="en-US" sz="2400" dirty="0"/>
              <a:t>Automatic/Manual transmission filtering</a:t>
            </a:r>
            <a:endParaRPr lang="en-US" dirty="0"/>
          </a:p>
          <a:p>
            <a:endParaRPr lang="en-US" dirty="0"/>
          </a:p>
        </p:txBody>
      </p:sp>
    </p:spTree>
    <p:extLst>
      <p:ext uri="{BB962C8B-B14F-4D97-AF65-F5344CB8AC3E}">
        <p14:creationId xmlns:p14="http://schemas.microsoft.com/office/powerpoint/2010/main" val="3147365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7DBC-6E3C-4B4E-A5DF-CFC2D9168BC9}"/>
              </a:ext>
            </a:extLst>
          </p:cNvPr>
          <p:cNvSpPr>
            <a:spLocks noGrp="1"/>
          </p:cNvSpPr>
          <p:nvPr>
            <p:ph type="title"/>
          </p:nvPr>
        </p:nvSpPr>
        <p:spPr/>
        <p:txBody>
          <a:bodyPr/>
          <a:lstStyle/>
          <a:p>
            <a:r>
              <a:rPr lang="en-US" dirty="0"/>
              <a:t>Hypothesis 1 – Transmission Type (A-A)</a:t>
            </a:r>
          </a:p>
        </p:txBody>
      </p:sp>
      <p:sp>
        <p:nvSpPr>
          <p:cNvPr id="3" name="Content Placeholder 2">
            <a:extLst>
              <a:ext uri="{FF2B5EF4-FFF2-40B4-BE49-F238E27FC236}">
                <a16:creationId xmlns:a16="http://schemas.microsoft.com/office/drawing/2014/main" id="{1B8E2ED0-A517-44BE-B84A-009BA6CB8621}"/>
              </a:ext>
            </a:extLst>
          </p:cNvPr>
          <p:cNvSpPr>
            <a:spLocks noGrp="1"/>
          </p:cNvSpPr>
          <p:nvPr>
            <p:ph sz="half" idx="1"/>
          </p:nvPr>
        </p:nvSpPr>
        <p:spPr/>
        <p:txBody>
          <a:bodyPr/>
          <a:lstStyle/>
          <a:p>
            <a:r>
              <a:rPr lang="en-US" dirty="0"/>
              <a:t>A-A test to verify integrity of sample population</a:t>
            </a:r>
          </a:p>
          <a:p>
            <a:r>
              <a:rPr lang="en-US" dirty="0"/>
              <a:t>Two sample groups within both Manual and Automatic </a:t>
            </a:r>
          </a:p>
          <a:p>
            <a:r>
              <a:rPr lang="en-US" dirty="0"/>
              <a:t>Both populations were internally consistent, P&gt;.05</a:t>
            </a:r>
          </a:p>
        </p:txBody>
      </p:sp>
      <p:graphicFrame>
        <p:nvGraphicFramePr>
          <p:cNvPr id="5" name="Content Placeholder 4">
            <a:extLst>
              <a:ext uri="{FF2B5EF4-FFF2-40B4-BE49-F238E27FC236}">
                <a16:creationId xmlns:a16="http://schemas.microsoft.com/office/drawing/2014/main" id="{75C77B25-B31C-4FDA-AD85-C70C065F4A6D}"/>
              </a:ext>
            </a:extLst>
          </p:cNvPr>
          <p:cNvGraphicFramePr>
            <a:graphicFrameLocks noGrp="1"/>
          </p:cNvGraphicFramePr>
          <p:nvPr>
            <p:ph sz="half" idx="2"/>
            <p:extLst>
              <p:ext uri="{D42A27DB-BD31-4B8C-83A1-F6EECF244321}">
                <p14:modId xmlns:p14="http://schemas.microsoft.com/office/powerpoint/2010/main" val="4220324422"/>
              </p:ext>
            </p:extLst>
          </p:nvPr>
        </p:nvGraphicFramePr>
        <p:xfrm>
          <a:off x="5821891" y="1756229"/>
          <a:ext cx="4995862" cy="23280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8CD83B7-9E0C-43D1-A971-8FC328F3BD60}"/>
              </a:ext>
            </a:extLst>
          </p:cNvPr>
          <p:cNvGraphicFramePr>
            <a:graphicFrameLocks/>
          </p:cNvGraphicFramePr>
          <p:nvPr>
            <p:extLst>
              <p:ext uri="{D42A27DB-BD31-4B8C-83A1-F6EECF244321}">
                <p14:modId xmlns:p14="http://schemas.microsoft.com/office/powerpoint/2010/main" val="2820373938"/>
              </p:ext>
            </p:extLst>
          </p:nvPr>
        </p:nvGraphicFramePr>
        <p:xfrm>
          <a:off x="5821365" y="4235805"/>
          <a:ext cx="4995861" cy="23280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03580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2572</TotalTime>
  <Words>1160</Words>
  <Application>Microsoft Office PowerPoint</Application>
  <PresentationFormat>Widescreen</PresentationFormat>
  <Paragraphs>82</Paragraphs>
  <Slides>16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verdana</vt:lpstr>
      <vt:lpstr>Celestial</vt:lpstr>
      <vt:lpstr>Capstone II: Business Research</vt:lpstr>
      <vt:lpstr>Premise </vt:lpstr>
      <vt:lpstr>INtroduction</vt:lpstr>
      <vt:lpstr>Hypotheses</vt:lpstr>
      <vt:lpstr>Hypotheses</vt:lpstr>
      <vt:lpstr>Hypotheses</vt:lpstr>
      <vt:lpstr>Hypotheses</vt:lpstr>
      <vt:lpstr>Variables, Explained</vt:lpstr>
      <vt:lpstr>Hypothesis 1 – Transmission Type (A-A)</vt:lpstr>
      <vt:lpstr>Auto VS manual transmission - Testing</vt:lpstr>
      <vt:lpstr>Hypothesis 2 – Vehicle Size(A-A)</vt:lpstr>
      <vt:lpstr>Small vs medium Vehicles - Testing</vt:lpstr>
      <vt:lpstr>Small vs Medium Vehicles – Testing Cont.</vt:lpstr>
      <vt:lpstr>Hypothesis 3 – Manufacturers &amp; Vehicle Class</vt:lpstr>
      <vt:lpstr>Manufacturers – Alt. Fuel vs Normal fuel </vt:lpstr>
      <vt:lpstr>Conclusion &amp; Final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II: Business Research</dc:title>
  <dc:creator>J. Alex Huerta</dc:creator>
  <cp:lastModifiedBy>J. Alex Huerta</cp:lastModifiedBy>
  <cp:revision>4</cp:revision>
  <dcterms:created xsi:type="dcterms:W3CDTF">2021-12-04T01:50:38Z</dcterms:created>
  <dcterms:modified xsi:type="dcterms:W3CDTF">2021-12-05T20:43:09Z</dcterms:modified>
</cp:coreProperties>
</file>